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57" r:id="rId4"/>
    <p:sldId id="269" r:id="rId5"/>
    <p:sldId id="270" r:id="rId6"/>
    <p:sldId id="299" r:id="rId7"/>
    <p:sldId id="300" r:id="rId8"/>
    <p:sldId id="272" r:id="rId9"/>
    <p:sldId id="280" r:id="rId10"/>
    <p:sldId id="273" r:id="rId11"/>
    <p:sldId id="279" r:id="rId12"/>
    <p:sldId id="278" r:id="rId13"/>
    <p:sldId id="281" r:id="rId14"/>
    <p:sldId id="286" r:id="rId15"/>
    <p:sldId id="298" r:id="rId16"/>
    <p:sldId id="266" r:id="rId17"/>
    <p:sldId id="301" r:id="rId18"/>
    <p:sldId id="283" r:id="rId19"/>
    <p:sldId id="302" r:id="rId20"/>
    <p:sldId id="303" r:id="rId21"/>
    <p:sldId id="271"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B27BD9-DE30-4578-86D7-15E31A5179D1}">
          <p14:sldIdLst>
            <p14:sldId id="256"/>
            <p14:sldId id="258"/>
            <p14:sldId id="257"/>
            <p14:sldId id="269"/>
            <p14:sldId id="270"/>
            <p14:sldId id="299"/>
            <p14:sldId id="300"/>
            <p14:sldId id="272"/>
            <p14:sldId id="280"/>
            <p14:sldId id="273"/>
            <p14:sldId id="279"/>
            <p14:sldId id="278"/>
            <p14:sldId id="281"/>
            <p14:sldId id="286"/>
            <p14:sldId id="298"/>
            <p14:sldId id="266"/>
            <p14:sldId id="301"/>
            <p14:sldId id="283"/>
            <p14:sldId id="302"/>
            <p14:sldId id="303"/>
            <p14:sldId id="271"/>
          </p14:sldIdLst>
        </p14:section>
        <p14:section name="Blanks" id="{6E573666-BBA8-48E2-9DD4-D4CB1C46EB2B}">
          <p14:sldIdLst>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95" d="100"/>
          <a:sy n="95" d="100"/>
        </p:scale>
        <p:origin x="206"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678F0-F72E-4C4A-8C2B-7C8EF4B30235}" type="datetimeFigureOut">
              <a:rPr lang="en-GB" smtClean="0"/>
              <a:t>18/04/2023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D20A5-D436-4D03-B2C0-FB940698B391}" type="slidenum">
              <a:rPr lang="en-GB" smtClean="0"/>
              <a:t>‹#›</a:t>
            </a:fld>
            <a:endParaRPr lang="en-GB"/>
          </a:p>
        </p:txBody>
      </p:sp>
    </p:spTree>
    <p:extLst>
      <p:ext uri="{BB962C8B-B14F-4D97-AF65-F5344CB8AC3E}">
        <p14:creationId xmlns:p14="http://schemas.microsoft.com/office/powerpoint/2010/main" val="332665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troubleshoot/mem/configmgr/update-management/reindex-the-wsus-databas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https://learn.microsoft.com/en-us/troubleshoot/mem/configmgr/update-management/optimize-wsus-client-performance</a:t>
            </a:r>
          </a:p>
          <a:p>
            <a:r>
              <a:rPr lang="en-GB"/>
              <a:t>https://learn.microsoft.com/en-us/troubleshoot/mem/configmgr/update-management/wsus-client-long-time-finish-update-scan</a:t>
            </a:r>
          </a:p>
          <a:p>
            <a:r>
              <a:rPr lang="en-GB"/>
              <a:t>https://learn.microsoft.com/de-de/security-updates/windowsupdateservices/21669504</a:t>
            </a:r>
          </a:p>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4</a:t>
            </a:fld>
            <a:endParaRPr lang="en-GB"/>
          </a:p>
        </p:txBody>
      </p:sp>
    </p:spTree>
    <p:extLst>
      <p:ext uri="{BB962C8B-B14F-4D97-AF65-F5344CB8AC3E}">
        <p14:creationId xmlns:p14="http://schemas.microsoft.com/office/powerpoint/2010/main" val="124821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Any updates that are declined will no longer be offered to a client, either for evaluation or installation – including </a:t>
            </a:r>
            <a:r>
              <a:rPr lang="en-GB" err="1"/>
              <a:t>superceded</a:t>
            </a:r>
            <a:r>
              <a:rPr lang="en-GB"/>
              <a:t> updates</a:t>
            </a:r>
          </a:p>
          <a:p>
            <a:r>
              <a:rPr lang="en-GB"/>
              <a:t>Dell applicability rules SUCK – WMI detection </a:t>
            </a:r>
            <a:r>
              <a:rPr lang="en-GB" err="1"/>
              <a:t>used..it</a:t>
            </a:r>
            <a:r>
              <a:rPr lang="en-GB"/>
              <a:t> WILL KILL YOUR CPU </a:t>
            </a:r>
          </a:p>
        </p:txBody>
      </p:sp>
      <p:sp>
        <p:nvSpPr>
          <p:cNvPr id="4" name="Slide Number Placeholder 3"/>
          <p:cNvSpPr>
            <a:spLocks noGrp="1"/>
          </p:cNvSpPr>
          <p:nvPr>
            <p:ph type="sldNum" sz="quarter" idx="5"/>
          </p:nvPr>
        </p:nvSpPr>
        <p:spPr/>
        <p:txBody>
          <a:bodyPr/>
          <a:lstStyle/>
          <a:p>
            <a:fld id="{D138EBC6-0176-4084-92E0-073E0A9D07F9}" type="slidenum">
              <a:rPr lang="en-GB" smtClean="0"/>
              <a:t>13</a:t>
            </a:fld>
            <a:endParaRPr lang="en-GB"/>
          </a:p>
        </p:txBody>
      </p:sp>
    </p:spTree>
    <p:extLst>
      <p:ext uri="{BB962C8B-B14F-4D97-AF65-F5344CB8AC3E}">
        <p14:creationId xmlns:p14="http://schemas.microsoft.com/office/powerpoint/2010/main" val="4266205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FF"/>
                </a:solidFill>
                <a:latin typeface="Consolas" panose="020B0609020204030204" pitchFamily="49" charset="0"/>
              </a:rPr>
              <a:t>Use</a:t>
            </a:r>
            <a:r>
              <a:rPr lang="en-GB" sz="1800">
                <a:solidFill>
                  <a:srgbClr val="000000"/>
                </a:solidFill>
                <a:latin typeface="Consolas" panose="020B0609020204030204" pitchFamily="49" charset="0"/>
              </a:rPr>
              <a:t> SUSDB </a:t>
            </a:r>
          </a:p>
          <a:p>
            <a:r>
              <a:rPr lang="en-GB" sz="1800">
                <a:solidFill>
                  <a:srgbClr val="808080"/>
                </a:solidFill>
                <a:latin typeface="Consolas" panose="020B0609020204030204" pitchFamily="49" charset="0"/>
              </a:rPr>
              <a:t>(</a:t>
            </a:r>
            <a:r>
              <a:rPr lang="en-GB" sz="1800">
                <a:solidFill>
                  <a:srgbClr val="0000FF"/>
                </a:solidFill>
                <a:latin typeface="Consolas" panose="020B0609020204030204" pitchFamily="49" charset="0"/>
              </a:rPr>
              <a:t>Select</a:t>
            </a:r>
            <a:r>
              <a:rPr lang="en-GB" sz="1800">
                <a:solidFill>
                  <a:srgbClr val="000000"/>
                </a:solidFill>
                <a:latin typeface="Consolas" panose="020B0609020204030204" pitchFamily="49" charset="0"/>
              </a:rPr>
              <a:t> </a:t>
            </a:r>
            <a:r>
              <a:rPr lang="en-GB" sz="1800">
                <a:solidFill>
                  <a:srgbClr val="FF00FF"/>
                </a:solidFill>
                <a:latin typeface="Consolas" panose="020B0609020204030204" pitchFamily="49" charset="0"/>
              </a:rPr>
              <a:t>COUNT</a:t>
            </a:r>
            <a:r>
              <a:rPr lang="en-GB" sz="1800">
                <a:solidFill>
                  <a:srgbClr val="808080"/>
                </a:solidFill>
                <a:latin typeface="Consolas" panose="020B0609020204030204" pitchFamily="49" charset="0"/>
              </a:rPr>
              <a:t>(</a:t>
            </a:r>
            <a:r>
              <a:rPr lang="en-GB" sz="1800" err="1">
                <a:solidFill>
                  <a:srgbClr val="000000"/>
                </a:solidFill>
                <a:latin typeface="Consolas" panose="020B0609020204030204" pitchFamily="49" charset="0"/>
              </a:rPr>
              <a:t>UpdateID</a:t>
            </a:r>
            <a:r>
              <a:rPr lang="en-GB" sz="1800">
                <a:solidFill>
                  <a:srgbClr val="808080"/>
                </a:solidFill>
                <a:latin typeface="Consolas" panose="020B0609020204030204" pitchFamily="49" charset="0"/>
              </a:rPr>
              <a:t>)</a:t>
            </a:r>
            <a:r>
              <a:rPr lang="en-GB" sz="1800">
                <a:solidFill>
                  <a:srgbClr val="000000"/>
                </a:solidFill>
                <a:latin typeface="Consolas" panose="020B0609020204030204" pitchFamily="49" charset="0"/>
              </a:rPr>
              <a:t> </a:t>
            </a:r>
          </a:p>
          <a:p>
            <a:r>
              <a:rPr lang="en-GB" sz="1800">
                <a:solidFill>
                  <a:srgbClr val="0000FF"/>
                </a:solidFill>
                <a:latin typeface="Consolas" panose="020B0609020204030204" pitchFamily="49" charset="0"/>
              </a:rPr>
              <a:t>From</a:t>
            </a:r>
            <a:r>
              <a:rPr lang="en-GB" sz="1800">
                <a:solidFill>
                  <a:srgbClr val="000000"/>
                </a:solidFill>
                <a:latin typeface="Consolas" panose="020B0609020204030204" pitchFamily="49" charset="0"/>
              </a:rPr>
              <a:t> </a:t>
            </a:r>
          </a:p>
          <a:p>
            <a:r>
              <a:rPr lang="en-GB" sz="1800" err="1">
                <a:solidFill>
                  <a:srgbClr val="000000"/>
                </a:solidFill>
                <a:latin typeface="Consolas" panose="020B0609020204030204" pitchFamily="49" charset="0"/>
              </a:rPr>
              <a:t>vwMinimalUpdate</a:t>
            </a:r>
            <a:r>
              <a:rPr lang="en-GB" sz="1800">
                <a:solidFill>
                  <a:srgbClr val="000000"/>
                </a:solidFill>
                <a:latin typeface="Consolas" panose="020B0609020204030204" pitchFamily="49" charset="0"/>
              </a:rPr>
              <a:t> </a:t>
            </a:r>
          </a:p>
          <a:p>
            <a:r>
              <a:rPr lang="en-GB" sz="1800">
                <a:solidFill>
                  <a:srgbClr val="0000FF"/>
                </a:solidFill>
                <a:latin typeface="Consolas" panose="020B0609020204030204" pitchFamily="49" charset="0"/>
              </a:rPr>
              <a:t>Where</a:t>
            </a:r>
            <a:r>
              <a:rPr lang="en-GB" sz="1800">
                <a:solidFill>
                  <a:srgbClr val="000000"/>
                </a:solidFill>
                <a:latin typeface="Consolas" panose="020B0609020204030204" pitchFamily="49" charset="0"/>
              </a:rPr>
              <a:t> </a:t>
            </a:r>
          </a:p>
          <a:p>
            <a:r>
              <a:rPr lang="en-US" sz="1800" err="1">
                <a:solidFill>
                  <a:srgbClr val="000000"/>
                </a:solidFill>
                <a:latin typeface="Consolas" panose="020B0609020204030204" pitchFamily="49" charset="0"/>
              </a:rPr>
              <a:t>IsSuperseded</a:t>
            </a:r>
            <a:r>
              <a:rPr lang="en-US" sz="1800">
                <a:solidFill>
                  <a:srgbClr val="808080"/>
                </a:solidFill>
                <a:latin typeface="Consolas" panose="020B0609020204030204" pitchFamily="49" charset="0"/>
              </a:rPr>
              <a:t>=</a:t>
            </a:r>
            <a:r>
              <a:rPr lang="en-US" sz="1800">
                <a:solidFill>
                  <a:srgbClr val="000000"/>
                </a:solidFill>
                <a:latin typeface="Consolas" panose="020B0609020204030204" pitchFamily="49" charset="0"/>
              </a:rPr>
              <a:t>1 </a:t>
            </a:r>
            <a:r>
              <a:rPr lang="en-US" sz="1800">
                <a:solidFill>
                  <a:srgbClr val="808080"/>
                </a:solidFill>
                <a:latin typeface="Consolas" panose="020B0609020204030204" pitchFamily="49" charset="0"/>
              </a:rPr>
              <a:t>and</a:t>
            </a:r>
            <a:r>
              <a:rPr lang="en-US" sz="1800">
                <a:solidFill>
                  <a:srgbClr val="000000"/>
                </a:solidFill>
                <a:latin typeface="Consolas" panose="020B0609020204030204" pitchFamily="49" charset="0"/>
              </a:rPr>
              <a:t> Declined</a:t>
            </a:r>
            <a:r>
              <a:rPr lang="en-US" sz="1800">
                <a:solidFill>
                  <a:srgbClr val="808080"/>
                </a:solidFill>
                <a:latin typeface="Consolas" panose="020B0609020204030204" pitchFamily="49" charset="0"/>
              </a:rPr>
              <a:t>=</a:t>
            </a:r>
            <a:r>
              <a:rPr lang="en-US" sz="1800">
                <a:solidFill>
                  <a:srgbClr val="000000"/>
                </a:solidFill>
                <a:latin typeface="Consolas" panose="020B0609020204030204" pitchFamily="49" charset="0"/>
              </a:rPr>
              <a:t>0</a:t>
            </a:r>
            <a:r>
              <a:rPr lang="en-US" sz="1800">
                <a:solidFill>
                  <a:srgbClr val="808080"/>
                </a:solidFill>
                <a:latin typeface="Consolas" panose="020B0609020204030204" pitchFamily="49" charset="0"/>
              </a:rPr>
              <a:t>)</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14</a:t>
            </a:fld>
            <a:endParaRPr lang="en-GB"/>
          </a:p>
        </p:txBody>
      </p:sp>
    </p:spTree>
    <p:extLst>
      <p:ext uri="{BB962C8B-B14F-4D97-AF65-F5344CB8AC3E}">
        <p14:creationId xmlns:p14="http://schemas.microsoft.com/office/powerpoint/2010/main" val="38323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latin typeface="Segoe UI" panose="020B0502040204020203" pitchFamily="34" charset="0"/>
              </a:rPr>
              <a:t>Wont work on a remote WID SUSDB – </a:t>
            </a:r>
            <a:r>
              <a:rPr lang="en-GB" sz="1200" err="1">
                <a:solidFill>
                  <a:schemeClr val="bg1"/>
                </a:solidFill>
                <a:latin typeface="Segoe UI" panose="020B0502040204020203" pitchFamily="34" charset="0"/>
              </a:rPr>
              <a:t>cleanup</a:t>
            </a:r>
            <a:r>
              <a:rPr lang="en-GB" sz="1200">
                <a:solidFill>
                  <a:schemeClr val="bg1"/>
                </a:solidFill>
                <a:latin typeface="Segoe UI" panose="020B0502040204020203" pitchFamily="34" charset="0"/>
              </a:rPr>
              <a:t> from the bottom up in the hierarchy is important!</a:t>
            </a:r>
            <a:endParaRPr lang="en-GB" sz="1200">
              <a:solidFill>
                <a:schemeClr val="bg1"/>
              </a:solidFill>
            </a:endParaRPr>
          </a:p>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15</a:t>
            </a:fld>
            <a:endParaRPr lang="en-GB"/>
          </a:p>
        </p:txBody>
      </p:sp>
    </p:spTree>
    <p:extLst>
      <p:ext uri="{BB962C8B-B14F-4D97-AF65-F5344CB8AC3E}">
        <p14:creationId xmlns:p14="http://schemas.microsoft.com/office/powerpoint/2010/main" val="253701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16</a:t>
            </a:fld>
            <a:endParaRPr lang="en-GB"/>
          </a:p>
        </p:txBody>
      </p:sp>
    </p:spTree>
    <p:extLst>
      <p:ext uri="{BB962C8B-B14F-4D97-AF65-F5344CB8AC3E}">
        <p14:creationId xmlns:p14="http://schemas.microsoft.com/office/powerpoint/2010/main" val="3915087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Reindex the Windows Server Update Services (WSUS) database - Configuration Manager | Microsoft Learn</a:t>
            </a:r>
            <a:r>
              <a:rPr lang="en-GB"/>
              <a:t>  </a:t>
            </a:r>
          </a:p>
        </p:txBody>
      </p:sp>
      <p:sp>
        <p:nvSpPr>
          <p:cNvPr id="4" name="Slide Number Placeholder 3"/>
          <p:cNvSpPr>
            <a:spLocks noGrp="1"/>
          </p:cNvSpPr>
          <p:nvPr>
            <p:ph type="sldNum" sz="quarter" idx="5"/>
          </p:nvPr>
        </p:nvSpPr>
        <p:spPr/>
        <p:txBody>
          <a:bodyPr/>
          <a:lstStyle/>
          <a:p>
            <a:fld id="{D138EBC6-0176-4084-92E0-073E0A9D07F9}" type="slidenum">
              <a:rPr lang="en-GB" smtClean="0"/>
              <a:t>17</a:t>
            </a:fld>
            <a:endParaRPr lang="en-GB"/>
          </a:p>
        </p:txBody>
      </p:sp>
    </p:spTree>
    <p:extLst>
      <p:ext uri="{BB962C8B-B14F-4D97-AF65-F5344CB8AC3E}">
        <p14:creationId xmlns:p14="http://schemas.microsoft.com/office/powerpoint/2010/main" val="426541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18</a:t>
            </a:fld>
            <a:endParaRPr lang="en-GB"/>
          </a:p>
        </p:txBody>
      </p:sp>
    </p:spTree>
    <p:extLst>
      <p:ext uri="{BB962C8B-B14F-4D97-AF65-F5344CB8AC3E}">
        <p14:creationId xmlns:p14="http://schemas.microsoft.com/office/powerpoint/2010/main" val="76862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19</a:t>
            </a:fld>
            <a:endParaRPr lang="en-GB"/>
          </a:p>
        </p:txBody>
      </p:sp>
    </p:spTree>
    <p:extLst>
      <p:ext uri="{BB962C8B-B14F-4D97-AF65-F5344CB8AC3E}">
        <p14:creationId xmlns:p14="http://schemas.microsoft.com/office/powerpoint/2010/main" val="636021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20</a:t>
            </a:fld>
            <a:endParaRPr lang="en-GB"/>
          </a:p>
        </p:txBody>
      </p:sp>
    </p:spTree>
    <p:extLst>
      <p:ext uri="{BB962C8B-B14F-4D97-AF65-F5344CB8AC3E}">
        <p14:creationId xmlns:p14="http://schemas.microsoft.com/office/powerpoint/2010/main" val="177616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5</a:t>
            </a:fld>
            <a:endParaRPr lang="en-GB"/>
          </a:p>
        </p:txBody>
      </p:sp>
    </p:spTree>
    <p:extLst>
      <p:ext uri="{BB962C8B-B14F-4D97-AF65-F5344CB8AC3E}">
        <p14:creationId xmlns:p14="http://schemas.microsoft.com/office/powerpoint/2010/main" val="3033822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6</a:t>
            </a:fld>
            <a:endParaRPr lang="en-GB"/>
          </a:p>
        </p:txBody>
      </p:sp>
    </p:spTree>
    <p:extLst>
      <p:ext uri="{BB962C8B-B14F-4D97-AF65-F5344CB8AC3E}">
        <p14:creationId xmlns:p14="http://schemas.microsoft.com/office/powerpoint/2010/main" val="152497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7</a:t>
            </a:fld>
            <a:endParaRPr lang="en-GB"/>
          </a:p>
        </p:txBody>
      </p:sp>
    </p:spTree>
    <p:extLst>
      <p:ext uri="{BB962C8B-B14F-4D97-AF65-F5344CB8AC3E}">
        <p14:creationId xmlns:p14="http://schemas.microsoft.com/office/powerpoint/2010/main" val="346417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fact don’t do this is it’s a SUP</a:t>
            </a:r>
          </a:p>
        </p:txBody>
      </p:sp>
      <p:sp>
        <p:nvSpPr>
          <p:cNvPr id="4" name="Slide Number Placeholder 3"/>
          <p:cNvSpPr>
            <a:spLocks noGrp="1"/>
          </p:cNvSpPr>
          <p:nvPr>
            <p:ph type="sldNum" sz="quarter" idx="5"/>
          </p:nvPr>
        </p:nvSpPr>
        <p:spPr/>
        <p:txBody>
          <a:bodyPr/>
          <a:lstStyle/>
          <a:p>
            <a:fld id="{D138EBC6-0176-4084-92E0-073E0A9D07F9}" type="slidenum">
              <a:rPr lang="en-GB" smtClean="0"/>
              <a:t>8</a:t>
            </a:fld>
            <a:endParaRPr lang="en-GB"/>
          </a:p>
        </p:txBody>
      </p:sp>
    </p:spTree>
    <p:extLst>
      <p:ext uri="{BB962C8B-B14F-4D97-AF65-F5344CB8AC3E}">
        <p14:creationId xmlns:p14="http://schemas.microsoft.com/office/powerpoint/2010/main" val="4101191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Product selection should be done is SUP or it will be overwritten on sync</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9</a:t>
            </a:fld>
            <a:endParaRPr lang="en-GB"/>
          </a:p>
        </p:txBody>
      </p:sp>
    </p:spTree>
    <p:extLst>
      <p:ext uri="{BB962C8B-B14F-4D97-AF65-F5344CB8AC3E}">
        <p14:creationId xmlns:p14="http://schemas.microsoft.com/office/powerpoint/2010/main" val="284592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on SUP properties if not WSUS standalone</a:t>
            </a:r>
          </a:p>
        </p:txBody>
      </p:sp>
      <p:sp>
        <p:nvSpPr>
          <p:cNvPr id="4" name="Slide Number Placeholder 3"/>
          <p:cNvSpPr>
            <a:spLocks noGrp="1"/>
          </p:cNvSpPr>
          <p:nvPr>
            <p:ph type="sldNum" sz="quarter" idx="5"/>
          </p:nvPr>
        </p:nvSpPr>
        <p:spPr/>
        <p:txBody>
          <a:bodyPr/>
          <a:lstStyle/>
          <a:p>
            <a:fld id="{D138EBC6-0176-4084-92E0-073E0A9D07F9}" type="slidenum">
              <a:rPr lang="en-GB" smtClean="0"/>
              <a:t>10</a:t>
            </a:fld>
            <a:endParaRPr lang="en-GB"/>
          </a:p>
        </p:txBody>
      </p:sp>
    </p:spTree>
    <p:extLst>
      <p:ext uri="{BB962C8B-B14F-4D97-AF65-F5344CB8AC3E}">
        <p14:creationId xmlns:p14="http://schemas.microsoft.com/office/powerpoint/2010/main" val="1203770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11</a:t>
            </a:fld>
            <a:endParaRPr lang="en-GB"/>
          </a:p>
        </p:txBody>
      </p:sp>
    </p:spTree>
    <p:extLst>
      <p:ext uri="{BB962C8B-B14F-4D97-AF65-F5344CB8AC3E}">
        <p14:creationId xmlns:p14="http://schemas.microsoft.com/office/powerpoint/2010/main" val="3283858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to LAB</a:t>
            </a:r>
          </a:p>
          <a:p>
            <a:r>
              <a:rPr lang="en-US"/>
              <a:t>Show indexes</a:t>
            </a:r>
            <a:br>
              <a:rPr lang="en-US"/>
            </a:br>
            <a:r>
              <a:rPr lang="en-US"/>
              <a:t>Add note about the re-indexing </a:t>
            </a:r>
            <a:r>
              <a:rPr lang="en-US" err="1"/>
              <a:t>maint</a:t>
            </a:r>
            <a:r>
              <a:rPr lang="en-US"/>
              <a:t> plan?</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12</a:t>
            </a:fld>
            <a:endParaRPr lang="en-GB"/>
          </a:p>
        </p:txBody>
      </p:sp>
    </p:spTree>
    <p:extLst>
      <p:ext uri="{BB962C8B-B14F-4D97-AF65-F5344CB8AC3E}">
        <p14:creationId xmlns:p14="http://schemas.microsoft.com/office/powerpoint/2010/main" val="2104435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957B-4E48-55CF-6A23-8677A6185B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08E2C9-098C-8F01-4D08-9C8B2AC77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2975118-F4A4-0985-7AF9-F3405EF266FF}"/>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5" name="Footer Placeholder 4">
            <a:extLst>
              <a:ext uri="{FF2B5EF4-FFF2-40B4-BE49-F238E27FC236}">
                <a16:creationId xmlns:a16="http://schemas.microsoft.com/office/drawing/2014/main" id="{513E48A0-0C84-C2E1-576D-14D156F48A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A1DA60-A3BF-FA0A-324F-A777DE926560}"/>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3221998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13801-CEB4-D456-E743-CCDD34F0C3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A6771C-55B0-2567-3CC7-518A148F3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FD645C-1625-C787-76E8-9511EAD29E3A}"/>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5" name="Footer Placeholder 4">
            <a:extLst>
              <a:ext uri="{FF2B5EF4-FFF2-40B4-BE49-F238E27FC236}">
                <a16:creationId xmlns:a16="http://schemas.microsoft.com/office/drawing/2014/main" id="{823615CD-8C58-34D9-4408-18B9CEE2B7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45372E-C034-490E-4A46-DAA829BC8922}"/>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879196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5EAD49-F313-AF52-F565-03E3AAB6B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6D7B67-899F-25D4-A276-E78FBBC2D1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CCA526-4D18-4887-656E-4C2F2AF5CF69}"/>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5" name="Footer Placeholder 4">
            <a:extLst>
              <a:ext uri="{FF2B5EF4-FFF2-40B4-BE49-F238E27FC236}">
                <a16:creationId xmlns:a16="http://schemas.microsoft.com/office/drawing/2014/main" id="{C20B797F-A122-CB04-50E9-43815D8C45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FC5686-EB9F-1C9F-E4F2-8E6C0159BF55}"/>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48169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C1B4-FE68-63EF-74A7-810E2EE1CF5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A2D16E-6BB9-A539-79C8-CA55B76F01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888345-249E-6A6D-54FD-80648D6D41B9}"/>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5" name="Footer Placeholder 4">
            <a:extLst>
              <a:ext uri="{FF2B5EF4-FFF2-40B4-BE49-F238E27FC236}">
                <a16:creationId xmlns:a16="http://schemas.microsoft.com/office/drawing/2014/main" id="{AA6DE619-0601-5606-2B48-A8DE880670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E5F18C-034E-FBAB-6ADE-983E56DAFDC2}"/>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780831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3D8A-EAA8-A90C-92AF-3BFFDF53B7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077835A-F2D6-5F3B-BC1B-3405A5B8CF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4A4B61-26DF-C7C4-2676-93F4BCE31173}"/>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5" name="Footer Placeholder 4">
            <a:extLst>
              <a:ext uri="{FF2B5EF4-FFF2-40B4-BE49-F238E27FC236}">
                <a16:creationId xmlns:a16="http://schemas.microsoft.com/office/drawing/2014/main" id="{0A0145C2-28CC-5332-5BF5-3458DABF7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31FA2C-9AEA-C4D5-70F1-3C9AB4119C7B}"/>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198694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B821-BA6B-10C5-BE60-2B6EC50E68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EE35E6-A5A5-1774-53EA-5D2F062266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CDC4F7C-7DAE-5984-A882-8CAE1477F8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C8FFF23-92DF-099D-60FC-830B89A29A55}"/>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6" name="Footer Placeholder 5">
            <a:extLst>
              <a:ext uri="{FF2B5EF4-FFF2-40B4-BE49-F238E27FC236}">
                <a16:creationId xmlns:a16="http://schemas.microsoft.com/office/drawing/2014/main" id="{FB95F8F1-AB5D-8F56-E266-8D19320ABD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CAB763-4FFB-763C-CE03-89C6BFD23EFF}"/>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2911125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18DA-7E02-1137-9C8C-9E8A63ABD04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C41523F-8ABB-CFD1-1D50-81FF155B3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717C2-D892-822C-AAC8-58C663886B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677B2B2-4377-0E19-0CC5-3DC67C997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F082B7-A9B1-9210-E4D8-75D80C58D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EB9A72C-9D84-CEFB-4245-2BC47798B18C}"/>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8" name="Footer Placeholder 7">
            <a:extLst>
              <a:ext uri="{FF2B5EF4-FFF2-40B4-BE49-F238E27FC236}">
                <a16:creationId xmlns:a16="http://schemas.microsoft.com/office/drawing/2014/main" id="{398CC072-4239-06E2-7EB5-D51273AD7FE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A1FDE3F-092A-A07B-1095-972BA281FD69}"/>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72542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63D5-04B2-AAA5-8C5E-ED0FA5C13A0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F6C8393-3305-A91D-1B61-70EE3430F62B}"/>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4" name="Footer Placeholder 3">
            <a:extLst>
              <a:ext uri="{FF2B5EF4-FFF2-40B4-BE49-F238E27FC236}">
                <a16:creationId xmlns:a16="http://schemas.microsoft.com/office/drawing/2014/main" id="{6D04C438-68C4-7810-7D03-D1E2D7168A7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0F38A9-635E-AD2B-154D-71C0ABF6CADA}"/>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165332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695ED-2EF2-AA36-6C07-4F064101841D}"/>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3" name="Footer Placeholder 2">
            <a:extLst>
              <a:ext uri="{FF2B5EF4-FFF2-40B4-BE49-F238E27FC236}">
                <a16:creationId xmlns:a16="http://schemas.microsoft.com/office/drawing/2014/main" id="{A637AC08-DCF5-8B45-01F3-33759EF416A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A6446C7-6B93-F5C1-2687-DD9809F1F371}"/>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554332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6D71-C1E2-F11C-56CA-4E65C9213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3CBABA-E3C2-EC56-DE1E-3AC895D532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3E8C7F6-FE6B-17F6-C8BC-F3E71A19E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C1335-8C2D-CD83-A6FB-AA0FD5B32A2C}"/>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6" name="Footer Placeholder 5">
            <a:extLst>
              <a:ext uri="{FF2B5EF4-FFF2-40B4-BE49-F238E27FC236}">
                <a16:creationId xmlns:a16="http://schemas.microsoft.com/office/drawing/2014/main" id="{7AFF998B-17DE-1C0D-4255-FBB0C1D9F6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BBC8BD-35A4-2D01-46B6-9FE54C0C69A5}"/>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2763342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BC6F-217F-EBB2-89F4-C827A9D11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F0C5AC0-4681-92EB-8388-ED851A5B9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5A03AD-7F71-1B4C-0B9F-1CDAD93228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CFFBDD-20A6-85F7-7AB3-210515B9F062}"/>
              </a:ext>
            </a:extLst>
          </p:cNvPr>
          <p:cNvSpPr>
            <a:spLocks noGrp="1"/>
          </p:cNvSpPr>
          <p:nvPr>
            <p:ph type="dt" sz="half" idx="10"/>
          </p:nvPr>
        </p:nvSpPr>
        <p:spPr/>
        <p:txBody>
          <a:bodyPr/>
          <a:lstStyle/>
          <a:p>
            <a:fld id="{A90A183C-727B-435F-ADBC-0E3F935DCCBE}" type="datetimeFigureOut">
              <a:rPr lang="en-GB" smtClean="0"/>
              <a:t>18/04/2023</a:t>
            </a:fld>
            <a:endParaRPr lang="en-GB"/>
          </a:p>
        </p:txBody>
      </p:sp>
      <p:sp>
        <p:nvSpPr>
          <p:cNvPr id="6" name="Footer Placeholder 5">
            <a:extLst>
              <a:ext uri="{FF2B5EF4-FFF2-40B4-BE49-F238E27FC236}">
                <a16:creationId xmlns:a16="http://schemas.microsoft.com/office/drawing/2014/main" id="{3394799B-66C8-D46B-935A-3F130CE826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0303CA-9E30-D49F-8706-731426C45493}"/>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1019405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5DE641-3755-DE28-91CB-074AD834C9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814A0D-1243-5893-5685-4C0459B3A0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127DCA-6AA6-9CEC-2008-669112B4B0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0A183C-727B-435F-ADBC-0E3F935DCCBE}" type="datetimeFigureOut">
              <a:rPr lang="en-GB" smtClean="0"/>
              <a:t>18/04/2023</a:t>
            </a:fld>
            <a:endParaRPr lang="en-GB"/>
          </a:p>
        </p:txBody>
      </p:sp>
      <p:sp>
        <p:nvSpPr>
          <p:cNvPr id="5" name="Footer Placeholder 4">
            <a:extLst>
              <a:ext uri="{FF2B5EF4-FFF2-40B4-BE49-F238E27FC236}">
                <a16:creationId xmlns:a16="http://schemas.microsoft.com/office/drawing/2014/main" id="{BD50B844-38CC-F26C-7149-5DC1B4A2E6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CFAA7AE-D4CC-BC5F-792F-2E9966592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D94F1-FFD8-4AFA-919D-2E91F4A942D2}" type="slidenum">
              <a:rPr lang="en-GB" smtClean="0"/>
              <a:t>‹#›</a:t>
            </a:fld>
            <a:endParaRPr lang="en-GB"/>
          </a:p>
        </p:txBody>
      </p:sp>
    </p:spTree>
    <p:extLst>
      <p:ext uri="{BB962C8B-B14F-4D97-AF65-F5344CB8AC3E}">
        <p14:creationId xmlns:p14="http://schemas.microsoft.com/office/powerpoint/2010/main" val="3503119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3.jpeg"/><Relationship Id="rId12" Type="http://schemas.openxmlformats.org/officeDocument/2006/relationships/hyperlink" Target="https://en.wikipedia.org/wiki/File:Black_Labrador_Retriever_portrait.jp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hyperlink" Target="https://patchmypc.com/clean-up-third-party-updates-from-the-wsus-updateservicespackages-folder" TargetMode="External"/><Relationship Id="rId3" Type="http://schemas.openxmlformats.org/officeDocument/2006/relationships/image" Target="../media/image3.png"/><Relationship Id="rId7" Type="http://schemas.openxmlformats.org/officeDocument/2006/relationships/hyperlink" Target="https://www.deploymentresearch.com/fixing-wsus-when-the-best-defense-is-a-good-offense/"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patchmypc.com/the-simple-guide-to-wsus-maintenance-and-optimization-in-configmgr" TargetMode="External"/><Relationship Id="rId11" Type="http://schemas.openxmlformats.org/officeDocument/2006/relationships/image" Target="../media/image31.gif"/><Relationship Id="rId5" Type="http://schemas.openxmlformats.org/officeDocument/2006/relationships/hyperlink" Target="https://github.com/mspnp/solution-architectures/tree/master/wsus" TargetMode="External"/><Relationship Id="rId10" Type="http://schemas.openxmlformats.org/officeDocument/2006/relationships/hyperlink" Target="https://github.com/olahallengren/sql-server-maintenance-solution" TargetMode="External"/><Relationship Id="rId4" Type="http://schemas.openxmlformats.org/officeDocument/2006/relationships/hyperlink" Target="https://www.scottjfairchild.com/blog/1023/sccm-mecm-wsus-maintenance-guide" TargetMode="External"/><Relationship Id="rId9" Type="http://schemas.openxmlformats.org/officeDocument/2006/relationships/hyperlink" Target="https://patchmypc.com/project-clipp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ityscape at night&#10;&#10;Description automatically generated with low confidence">
            <a:extLst>
              <a:ext uri="{FF2B5EF4-FFF2-40B4-BE49-F238E27FC236}">
                <a16:creationId xmlns:a16="http://schemas.microsoft.com/office/drawing/2014/main" id="{A5CD060B-F948-807F-9632-C712EA881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
        <p:nvSpPr>
          <p:cNvPr id="2" name="Title 1">
            <a:extLst>
              <a:ext uri="{FF2B5EF4-FFF2-40B4-BE49-F238E27FC236}">
                <a16:creationId xmlns:a16="http://schemas.microsoft.com/office/drawing/2014/main" id="{7D8FF21A-6765-249B-8C49-13E398B0EDED}"/>
              </a:ext>
            </a:extLst>
          </p:cNvPr>
          <p:cNvSpPr>
            <a:spLocks noGrp="1"/>
          </p:cNvSpPr>
          <p:nvPr>
            <p:ph type="ctrTitle"/>
          </p:nvPr>
        </p:nvSpPr>
        <p:spPr>
          <a:xfrm>
            <a:off x="1481041" y="711880"/>
            <a:ext cx="9144000" cy="993829"/>
          </a:xfrm>
        </p:spPr>
        <p:txBody>
          <a:bodyPr/>
          <a:lstStyle/>
          <a:p>
            <a:r>
              <a:rPr lang="en-GB" dirty="0"/>
              <a:t>&lt;Something about Updates&gt;</a:t>
            </a:r>
          </a:p>
        </p:txBody>
      </p:sp>
      <p:pic>
        <p:nvPicPr>
          <p:cNvPr id="6" name="Picture 5" descr="A white cloud in the sky&#10;&#10;Description automatically generated with low confidence">
            <a:extLst>
              <a:ext uri="{FF2B5EF4-FFF2-40B4-BE49-F238E27FC236}">
                <a16:creationId xmlns:a16="http://schemas.microsoft.com/office/drawing/2014/main" id="{3A7857EC-4404-F7C8-CD24-CB658DF9B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610" y="2733289"/>
            <a:ext cx="609600" cy="609600"/>
          </a:xfrm>
          <a:prstGeom prst="rect">
            <a:avLst/>
          </a:prstGeom>
        </p:spPr>
      </p:pic>
      <p:sp>
        <p:nvSpPr>
          <p:cNvPr id="7" name="TextBox 6">
            <a:extLst>
              <a:ext uri="{FF2B5EF4-FFF2-40B4-BE49-F238E27FC236}">
                <a16:creationId xmlns:a16="http://schemas.microsoft.com/office/drawing/2014/main" id="{7B010207-733B-8919-B081-B3281341934A}"/>
              </a:ext>
            </a:extLst>
          </p:cNvPr>
          <p:cNvSpPr txBox="1"/>
          <p:nvPr/>
        </p:nvSpPr>
        <p:spPr>
          <a:xfrm>
            <a:off x="5061210" y="2745701"/>
            <a:ext cx="2871492" cy="584775"/>
          </a:xfrm>
          <a:prstGeom prst="rect">
            <a:avLst/>
          </a:prstGeom>
          <a:noFill/>
        </p:spPr>
        <p:txBody>
          <a:bodyPr wrap="none" rtlCol="0">
            <a:spAutoFit/>
          </a:bodyPr>
          <a:lstStyle/>
          <a:p>
            <a:r>
              <a:rPr lang="en-GB" sz="3200" dirty="0"/>
              <a:t>@ScotScottMcA</a:t>
            </a:r>
          </a:p>
        </p:txBody>
      </p:sp>
      <p:pic>
        <p:nvPicPr>
          <p:cNvPr id="11" name="Picture 10">
            <a:extLst>
              <a:ext uri="{FF2B5EF4-FFF2-40B4-BE49-F238E27FC236}">
                <a16:creationId xmlns:a16="http://schemas.microsoft.com/office/drawing/2014/main" id="{99A846AB-092C-3A7F-FAB1-DE52EA100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Tree>
    <p:extLst>
      <p:ext uri="{BB962C8B-B14F-4D97-AF65-F5344CB8AC3E}">
        <p14:creationId xmlns:p14="http://schemas.microsoft.com/office/powerpoint/2010/main" val="60805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scape at night&#10;&#10;Description automatically generated with low confidence">
            <a:extLst>
              <a:ext uri="{FF2B5EF4-FFF2-40B4-BE49-F238E27FC236}">
                <a16:creationId xmlns:a16="http://schemas.microsoft.com/office/drawing/2014/main" id="{8EB7FC82-C8F4-059A-C113-83BBDB94098B}"/>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131311" y="1012111"/>
            <a:ext cx="10515600" cy="4351338"/>
          </a:xfrm>
        </p:spPr>
        <p:txBody>
          <a:bodyPr/>
          <a:lstStyle/>
          <a:p>
            <a:r>
              <a:rPr lang="en-GB" dirty="0"/>
              <a:t>Don’t sync unnecessary languages</a:t>
            </a:r>
          </a:p>
          <a:p>
            <a:pPr lvl="1"/>
            <a:r>
              <a:rPr lang="en-GB" dirty="0"/>
              <a:t>More languages = more storage = more for clients to evaluate = bad times. </a:t>
            </a:r>
          </a:p>
        </p:txBody>
      </p:sp>
      <p:pic>
        <p:nvPicPr>
          <p:cNvPr id="7" name="Picture 6">
            <a:extLst>
              <a:ext uri="{FF2B5EF4-FFF2-40B4-BE49-F238E27FC236}">
                <a16:creationId xmlns:a16="http://schemas.microsoft.com/office/drawing/2014/main" id="{6B5A22F1-39CA-DDE9-4D79-530F11B80177}"/>
              </a:ext>
            </a:extLst>
          </p:cNvPr>
          <p:cNvPicPr>
            <a:picLocks noChangeAspect="1"/>
          </p:cNvPicPr>
          <p:nvPr/>
        </p:nvPicPr>
        <p:blipFill>
          <a:blip r:embed="rId4"/>
          <a:stretch>
            <a:fillRect/>
          </a:stretch>
        </p:blipFill>
        <p:spPr>
          <a:xfrm>
            <a:off x="6315959" y="2422185"/>
            <a:ext cx="3833702" cy="4265095"/>
          </a:xfrm>
          <a:prstGeom prst="rect">
            <a:avLst/>
          </a:prstGeom>
        </p:spPr>
      </p:pic>
      <p:cxnSp>
        <p:nvCxnSpPr>
          <p:cNvPr id="6" name="Straight Connector 5">
            <a:extLst>
              <a:ext uri="{FF2B5EF4-FFF2-40B4-BE49-F238E27FC236}">
                <a16:creationId xmlns:a16="http://schemas.microsoft.com/office/drawing/2014/main" id="{6808D0AF-4526-A329-3123-574132300EE7}"/>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A6FCF50E-7049-1BF9-81BD-C5D62A7148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pic>
        <p:nvPicPr>
          <p:cNvPr id="4" name="Picture 3">
            <a:extLst>
              <a:ext uri="{FF2B5EF4-FFF2-40B4-BE49-F238E27FC236}">
                <a16:creationId xmlns:a16="http://schemas.microsoft.com/office/drawing/2014/main" id="{11BD56B1-DF29-C12A-D754-A46F8CED05FB}"/>
              </a:ext>
            </a:extLst>
          </p:cNvPr>
          <p:cNvPicPr>
            <a:picLocks noChangeAspect="1"/>
          </p:cNvPicPr>
          <p:nvPr/>
        </p:nvPicPr>
        <p:blipFill>
          <a:blip r:embed="rId6"/>
          <a:stretch>
            <a:fillRect/>
          </a:stretch>
        </p:blipFill>
        <p:spPr>
          <a:xfrm>
            <a:off x="2487895" y="2422187"/>
            <a:ext cx="3828063" cy="4265094"/>
          </a:xfrm>
          <a:prstGeom prst="rect">
            <a:avLst/>
          </a:prstGeom>
        </p:spPr>
      </p:pic>
    </p:spTree>
    <p:extLst>
      <p:ext uri="{BB962C8B-B14F-4D97-AF65-F5344CB8AC3E}">
        <p14:creationId xmlns:p14="http://schemas.microsoft.com/office/powerpoint/2010/main" val="20490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40AD9144-DFD2-B608-01D3-46EBDD3A39B8}"/>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147571" y="1030479"/>
            <a:ext cx="6499543" cy="4669176"/>
          </a:xfrm>
        </p:spPr>
        <p:txBody>
          <a:bodyPr>
            <a:normAutofit lnSpcReduction="10000"/>
          </a:bodyPr>
          <a:lstStyle/>
          <a:p>
            <a:r>
              <a:rPr lang="en-GB" dirty="0"/>
              <a:t>Using </a:t>
            </a:r>
            <a:r>
              <a:rPr lang="en-GB" dirty="0" err="1"/>
              <a:t>ConfigMgr</a:t>
            </a:r>
            <a:r>
              <a:rPr lang="en-GB" dirty="0"/>
              <a:t>? </a:t>
            </a:r>
          </a:p>
          <a:p>
            <a:pPr lvl="1"/>
            <a:r>
              <a:rPr lang="en-GB" dirty="0" err="1"/>
              <a:t>Supersedence</a:t>
            </a:r>
            <a:r>
              <a:rPr lang="en-GB" dirty="0"/>
              <a:t> Rules</a:t>
            </a:r>
          </a:p>
          <a:p>
            <a:pPr lvl="2"/>
            <a:r>
              <a:rPr lang="en-GB" dirty="0"/>
              <a:t>Configuration Manager builds a list of superseded updates from its DB, based on the </a:t>
            </a:r>
            <a:r>
              <a:rPr lang="en-GB" dirty="0" err="1"/>
              <a:t>supersedence</a:t>
            </a:r>
            <a:r>
              <a:rPr lang="en-GB" dirty="0"/>
              <a:t> configuration of your SUP.</a:t>
            </a:r>
          </a:p>
          <a:p>
            <a:pPr lvl="2"/>
            <a:r>
              <a:rPr lang="en-GB" dirty="0"/>
              <a:t>The updates meeting </a:t>
            </a:r>
            <a:r>
              <a:rPr lang="en-GB" dirty="0" err="1"/>
              <a:t>supersedence</a:t>
            </a:r>
            <a:r>
              <a:rPr lang="en-GB" dirty="0"/>
              <a:t> configuration criteria are expired in the Configuration Manager console.</a:t>
            </a:r>
          </a:p>
          <a:p>
            <a:pPr lvl="2"/>
            <a:r>
              <a:rPr lang="en-GB" dirty="0"/>
              <a:t>The updates are declined in WSUS for CAS, primary, and secondary sites.</a:t>
            </a:r>
          </a:p>
          <a:p>
            <a:pPr lvl="2"/>
            <a:r>
              <a:rPr lang="en-GB" dirty="0"/>
              <a:t>Configuration Manager cleans up the database every seven days, removing unneeded updates from the console.</a:t>
            </a:r>
          </a:p>
          <a:p>
            <a:pPr lvl="3"/>
            <a:r>
              <a:rPr lang="en-GB" dirty="0"/>
              <a:t>This </a:t>
            </a:r>
            <a:r>
              <a:rPr lang="en-GB" dirty="0" err="1"/>
              <a:t>cleanup</a:t>
            </a:r>
            <a:r>
              <a:rPr lang="en-GB" dirty="0"/>
              <a:t> won't remove expired updates from the Configuration Manager console if they're currently deployed.</a:t>
            </a:r>
          </a:p>
        </p:txBody>
      </p:sp>
      <p:pic>
        <p:nvPicPr>
          <p:cNvPr id="7" name="Picture 6">
            <a:extLst>
              <a:ext uri="{FF2B5EF4-FFF2-40B4-BE49-F238E27FC236}">
                <a16:creationId xmlns:a16="http://schemas.microsoft.com/office/drawing/2014/main" id="{49FDBB72-77BB-5DDA-C13D-3AC2DCCC0906}"/>
              </a:ext>
            </a:extLst>
          </p:cNvPr>
          <p:cNvPicPr>
            <a:picLocks noChangeAspect="1"/>
          </p:cNvPicPr>
          <p:nvPr/>
        </p:nvPicPr>
        <p:blipFill>
          <a:blip r:embed="rId4"/>
          <a:stretch>
            <a:fillRect/>
          </a:stretch>
        </p:blipFill>
        <p:spPr>
          <a:xfrm>
            <a:off x="6930190" y="902916"/>
            <a:ext cx="4379494" cy="4586726"/>
          </a:xfrm>
          <a:prstGeom prst="rect">
            <a:avLst/>
          </a:prstGeom>
        </p:spPr>
      </p:pic>
      <p:pic>
        <p:nvPicPr>
          <p:cNvPr id="9" name="Picture 8">
            <a:extLst>
              <a:ext uri="{FF2B5EF4-FFF2-40B4-BE49-F238E27FC236}">
                <a16:creationId xmlns:a16="http://schemas.microsoft.com/office/drawing/2014/main" id="{A02848D3-C975-59B2-91CD-FF7CDF0C83A1}"/>
              </a:ext>
            </a:extLst>
          </p:cNvPr>
          <p:cNvPicPr>
            <a:picLocks noChangeAspect="1"/>
          </p:cNvPicPr>
          <p:nvPr/>
        </p:nvPicPr>
        <p:blipFill>
          <a:blip r:embed="rId5"/>
          <a:stretch>
            <a:fillRect/>
          </a:stretch>
        </p:blipFill>
        <p:spPr>
          <a:xfrm>
            <a:off x="6794685" y="5519285"/>
            <a:ext cx="4850296" cy="1191905"/>
          </a:xfrm>
          <a:prstGeom prst="rect">
            <a:avLst/>
          </a:prstGeom>
        </p:spPr>
      </p:pic>
      <p:cxnSp>
        <p:nvCxnSpPr>
          <p:cNvPr id="5" name="Straight Connector 4">
            <a:extLst>
              <a:ext uri="{FF2B5EF4-FFF2-40B4-BE49-F238E27FC236}">
                <a16:creationId xmlns:a16="http://schemas.microsoft.com/office/drawing/2014/main" id="{2FC5B404-D2A7-5D06-53A7-3CFCDF496495}"/>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BE105C4D-24EB-B1F4-174F-0B0222DEBD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1" name="Title 1">
            <a:extLst>
              <a:ext uri="{FF2B5EF4-FFF2-40B4-BE49-F238E27FC236}">
                <a16:creationId xmlns:a16="http://schemas.microsoft.com/office/drawing/2014/main" id="{8919F3CB-528C-70D0-3FDE-AEE31C788DFC}"/>
              </a:ext>
            </a:extLst>
          </p:cNvPr>
          <p:cNvSpPr txBox="1">
            <a:spLocks/>
          </p:cNvSpPr>
          <p:nvPr/>
        </p:nvSpPr>
        <p:spPr>
          <a:xfrm>
            <a:off x="-19189" y="286184"/>
            <a:ext cx="11755888" cy="821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How to Take Care of &amp; Maintain Your WSUS Server</a:t>
            </a:r>
            <a:endParaRPr lang="en-GB" sz="4000" dirty="0"/>
          </a:p>
        </p:txBody>
      </p:sp>
    </p:spTree>
    <p:extLst>
      <p:ext uri="{BB962C8B-B14F-4D97-AF65-F5344CB8AC3E}">
        <p14:creationId xmlns:p14="http://schemas.microsoft.com/office/powerpoint/2010/main" val="999113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0884BF14-C258-F878-E4EF-2A1E8435BE63}"/>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pic>
        <p:nvPicPr>
          <p:cNvPr id="6" name="Picture 5">
            <a:extLst>
              <a:ext uri="{FF2B5EF4-FFF2-40B4-BE49-F238E27FC236}">
                <a16:creationId xmlns:a16="http://schemas.microsoft.com/office/drawing/2014/main" id="{E07A44EE-BFE7-CACE-77B0-B7FFD80F2203}"/>
              </a:ext>
            </a:extLst>
          </p:cNvPr>
          <p:cNvPicPr>
            <a:picLocks noChangeAspect="1"/>
          </p:cNvPicPr>
          <p:nvPr/>
        </p:nvPicPr>
        <p:blipFill>
          <a:blip r:embed="rId4"/>
          <a:stretch>
            <a:fillRect/>
          </a:stretch>
        </p:blipFill>
        <p:spPr>
          <a:xfrm>
            <a:off x="0" y="2425637"/>
            <a:ext cx="4829451" cy="2737713"/>
          </a:xfrm>
          <a:prstGeom prst="rect">
            <a:avLst/>
          </a:prstGeom>
        </p:spPr>
      </p:pic>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3932808" y="1454518"/>
            <a:ext cx="8259192" cy="4679949"/>
          </a:xfrm>
        </p:spPr>
        <p:txBody>
          <a:bodyPr>
            <a:normAutofit lnSpcReduction="10000"/>
          </a:bodyPr>
          <a:lstStyle/>
          <a:p>
            <a:r>
              <a:rPr lang="en-GB" dirty="0"/>
              <a:t>Using </a:t>
            </a:r>
            <a:r>
              <a:rPr lang="en-GB" dirty="0" err="1"/>
              <a:t>ConfigMgr</a:t>
            </a:r>
            <a:r>
              <a:rPr lang="en-GB" dirty="0"/>
              <a:t>? </a:t>
            </a:r>
          </a:p>
          <a:p>
            <a:pPr lvl="1"/>
            <a:r>
              <a:rPr lang="en-GB" dirty="0"/>
              <a:t>Enable the Built-In WSUS Maintenance in </a:t>
            </a:r>
            <a:r>
              <a:rPr lang="en-GB" dirty="0" err="1"/>
              <a:t>ConfigMgr</a:t>
            </a:r>
            <a:r>
              <a:rPr lang="en-GB" dirty="0"/>
              <a:t> 1906 and Newer</a:t>
            </a:r>
          </a:p>
          <a:p>
            <a:pPr lvl="2"/>
            <a:r>
              <a:rPr lang="en-GB" i="1" dirty="0"/>
              <a:t>Decline expired updates in WSUS according to </a:t>
            </a:r>
            <a:r>
              <a:rPr lang="en-GB" i="1" dirty="0" err="1"/>
              <a:t>supersedence</a:t>
            </a:r>
            <a:r>
              <a:rPr lang="en-GB" i="1" dirty="0"/>
              <a:t> rules</a:t>
            </a:r>
          </a:p>
          <a:p>
            <a:pPr lvl="3"/>
            <a:r>
              <a:rPr lang="en-GB" i="1" dirty="0"/>
              <a:t>The more updates you have, the larger the catalogue sent to your clients. Declining updates in WSUS that are not required reduces the size of that catalogue, improving performance. </a:t>
            </a:r>
          </a:p>
          <a:p>
            <a:pPr lvl="2"/>
            <a:r>
              <a:rPr lang="en-GB" i="1" dirty="0"/>
              <a:t>Add non-clustered indexes to the WSUS database</a:t>
            </a:r>
          </a:p>
          <a:p>
            <a:pPr lvl="3"/>
            <a:r>
              <a:rPr lang="en-GB" i="1" dirty="0"/>
              <a:t>The most significant improvement to WSUS performance is adding these non-clustered indexes to </a:t>
            </a:r>
            <a:r>
              <a:rPr lang="en-GB" i="1" dirty="0" err="1">
                <a:solidFill>
                  <a:srgbClr val="00B050"/>
                </a:solidFill>
              </a:rPr>
              <a:t>tbLocalizedPropertyForRevision</a:t>
            </a:r>
            <a:r>
              <a:rPr lang="en-GB" i="1" dirty="0"/>
              <a:t> &amp; </a:t>
            </a:r>
            <a:r>
              <a:rPr lang="en-GB" i="1" dirty="0" err="1">
                <a:solidFill>
                  <a:srgbClr val="00B050"/>
                </a:solidFill>
              </a:rPr>
              <a:t>tbRevisionSupersedesUpdate</a:t>
            </a:r>
            <a:r>
              <a:rPr lang="en-GB" i="1" dirty="0">
                <a:solidFill>
                  <a:srgbClr val="00B050"/>
                </a:solidFill>
              </a:rPr>
              <a:t> </a:t>
            </a:r>
            <a:r>
              <a:rPr lang="en-GB" i="1" dirty="0"/>
              <a:t>as it speeds up queries against these tables, allowing for quicker clean-up of unneeded updates. </a:t>
            </a:r>
            <a:endParaRPr lang="en-GB" i="1" dirty="0">
              <a:solidFill>
                <a:srgbClr val="00B050"/>
              </a:solidFill>
            </a:endParaRPr>
          </a:p>
          <a:p>
            <a:pPr lvl="2"/>
            <a:r>
              <a:rPr lang="en-GB" i="1" dirty="0"/>
              <a:t>Remove obsolete updates from the WSUS database	</a:t>
            </a:r>
          </a:p>
          <a:p>
            <a:pPr lvl="3"/>
            <a:r>
              <a:rPr lang="en-GB" i="1" dirty="0"/>
              <a:t>Updates that are no longer in the MS Catalogue, and not required, are considered obsolete. Removing obsolete updates clears them from your WSUS DB, again, improving performance</a:t>
            </a:r>
          </a:p>
        </p:txBody>
      </p:sp>
      <p:cxnSp>
        <p:nvCxnSpPr>
          <p:cNvPr id="5" name="Straight Connector 4">
            <a:extLst>
              <a:ext uri="{FF2B5EF4-FFF2-40B4-BE49-F238E27FC236}">
                <a16:creationId xmlns:a16="http://schemas.microsoft.com/office/drawing/2014/main" id="{71967D87-412C-09FC-C3F2-13EF07F73CAB}"/>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1D4B56B2-94DA-EBB3-D75A-E53716494A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0" name="Title 1">
            <a:extLst>
              <a:ext uri="{FF2B5EF4-FFF2-40B4-BE49-F238E27FC236}">
                <a16:creationId xmlns:a16="http://schemas.microsoft.com/office/drawing/2014/main" id="{5E8907C6-FC17-3FF6-1D9D-A6B781B0C9F5}"/>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Tree>
    <p:extLst>
      <p:ext uri="{BB962C8B-B14F-4D97-AF65-F5344CB8AC3E}">
        <p14:creationId xmlns:p14="http://schemas.microsoft.com/office/powerpoint/2010/main" val="377762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AC9B7967-21B2-4F8D-B42B-507E64D3D455}"/>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131311" y="1107959"/>
            <a:ext cx="10515600" cy="4205288"/>
          </a:xfrm>
        </p:spPr>
        <p:txBody>
          <a:bodyPr/>
          <a:lstStyle/>
          <a:p>
            <a:r>
              <a:rPr lang="en-GB" dirty="0"/>
              <a:t>Decline updates you don’t need</a:t>
            </a:r>
          </a:p>
          <a:p>
            <a:r>
              <a:rPr lang="en-GB" dirty="0"/>
              <a:t>We are told not to use the WSUS console if we are using </a:t>
            </a:r>
            <a:r>
              <a:rPr lang="en-GB" dirty="0" err="1"/>
              <a:t>ConfigMgr</a:t>
            </a:r>
            <a:r>
              <a:rPr lang="en-GB" dirty="0"/>
              <a:t> – ignore that advice ONLY to manually decline updates that may not be picked up in the SUP maintenance (more on that later)</a:t>
            </a:r>
          </a:p>
        </p:txBody>
      </p:sp>
      <p:pic>
        <p:nvPicPr>
          <p:cNvPr id="7" name="Picture 6">
            <a:extLst>
              <a:ext uri="{FF2B5EF4-FFF2-40B4-BE49-F238E27FC236}">
                <a16:creationId xmlns:a16="http://schemas.microsoft.com/office/drawing/2014/main" id="{666B1251-B8ED-7FA7-9B7B-C6CD22BE9F37}"/>
              </a:ext>
            </a:extLst>
          </p:cNvPr>
          <p:cNvPicPr>
            <a:picLocks noChangeAspect="1"/>
          </p:cNvPicPr>
          <p:nvPr/>
        </p:nvPicPr>
        <p:blipFill>
          <a:blip r:embed="rId4"/>
          <a:stretch>
            <a:fillRect/>
          </a:stretch>
        </p:blipFill>
        <p:spPr>
          <a:xfrm>
            <a:off x="649478" y="3164886"/>
            <a:ext cx="10839453" cy="1576977"/>
          </a:xfrm>
          <a:prstGeom prst="rect">
            <a:avLst/>
          </a:prstGeom>
        </p:spPr>
      </p:pic>
      <p:cxnSp>
        <p:nvCxnSpPr>
          <p:cNvPr id="5" name="Straight Connector 4">
            <a:extLst>
              <a:ext uri="{FF2B5EF4-FFF2-40B4-BE49-F238E27FC236}">
                <a16:creationId xmlns:a16="http://schemas.microsoft.com/office/drawing/2014/main" id="{3290CAC1-05AD-ECC3-9641-FB34F9D5339B}"/>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344DA538-D317-AF77-34A6-FA88E57493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0" name="Title 1">
            <a:extLst>
              <a:ext uri="{FF2B5EF4-FFF2-40B4-BE49-F238E27FC236}">
                <a16:creationId xmlns:a16="http://schemas.microsoft.com/office/drawing/2014/main" id="{716E467C-AF46-AF2C-C94E-4185B3D1994D}"/>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Tree>
    <p:extLst>
      <p:ext uri="{BB962C8B-B14F-4D97-AF65-F5344CB8AC3E}">
        <p14:creationId xmlns:p14="http://schemas.microsoft.com/office/powerpoint/2010/main" val="6261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scape at night&#10;&#10;Description automatically generated with low confidence">
            <a:extLst>
              <a:ext uri="{FF2B5EF4-FFF2-40B4-BE49-F238E27FC236}">
                <a16:creationId xmlns:a16="http://schemas.microsoft.com/office/drawing/2014/main" id="{E7A89DF4-C60F-21A7-6969-7770CA031B00}"/>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131311" y="1179583"/>
            <a:ext cx="10909151" cy="1482839"/>
          </a:xfrm>
        </p:spPr>
        <p:txBody>
          <a:bodyPr>
            <a:normAutofit fontScale="92500"/>
          </a:bodyPr>
          <a:lstStyle/>
          <a:p>
            <a:r>
              <a:rPr lang="en-US" dirty="0"/>
              <a:t>Microsoft says – we expect less than 1500 superseded updates to scan against</a:t>
            </a:r>
          </a:p>
          <a:p>
            <a:r>
              <a:rPr lang="en-US" dirty="0"/>
              <a:t>Select COUNT(</a:t>
            </a:r>
            <a:r>
              <a:rPr lang="en-US" dirty="0" err="1"/>
              <a:t>UpdateID</a:t>
            </a:r>
            <a:r>
              <a:rPr lang="en-US" dirty="0"/>
              <a:t>) From </a:t>
            </a:r>
            <a:r>
              <a:rPr lang="en-US" dirty="0" err="1"/>
              <a:t>vwMinimalUpdate</a:t>
            </a:r>
            <a:r>
              <a:rPr lang="en-US" dirty="0"/>
              <a:t> Where </a:t>
            </a:r>
            <a:r>
              <a:rPr lang="en-US" dirty="0" err="1"/>
              <a:t>IsSuperseded</a:t>
            </a:r>
            <a:r>
              <a:rPr lang="en-US" dirty="0"/>
              <a:t>=1 and Declined=0</a:t>
            </a:r>
          </a:p>
          <a:p>
            <a:endParaRPr lang="en-US" dirty="0"/>
          </a:p>
          <a:p>
            <a:endParaRPr lang="en-GB" dirty="0"/>
          </a:p>
        </p:txBody>
      </p:sp>
      <p:pic>
        <p:nvPicPr>
          <p:cNvPr id="6" name="Picture 5">
            <a:extLst>
              <a:ext uri="{FF2B5EF4-FFF2-40B4-BE49-F238E27FC236}">
                <a16:creationId xmlns:a16="http://schemas.microsoft.com/office/drawing/2014/main" id="{33402002-8412-AEEA-5A39-FAA5BF44C98C}"/>
              </a:ext>
            </a:extLst>
          </p:cNvPr>
          <p:cNvPicPr>
            <a:picLocks noChangeAspect="1"/>
          </p:cNvPicPr>
          <p:nvPr/>
        </p:nvPicPr>
        <p:blipFill>
          <a:blip r:embed="rId4"/>
          <a:stretch>
            <a:fillRect/>
          </a:stretch>
        </p:blipFill>
        <p:spPr>
          <a:xfrm>
            <a:off x="4356240" y="3651073"/>
            <a:ext cx="3152054" cy="2955993"/>
          </a:xfrm>
          <a:prstGeom prst="rect">
            <a:avLst/>
          </a:prstGeom>
        </p:spPr>
      </p:pic>
      <p:pic>
        <p:nvPicPr>
          <p:cNvPr id="7" name="Picture 6">
            <a:extLst>
              <a:ext uri="{FF2B5EF4-FFF2-40B4-BE49-F238E27FC236}">
                <a16:creationId xmlns:a16="http://schemas.microsoft.com/office/drawing/2014/main" id="{97F13943-2892-61CE-6855-EABFD1C48035}"/>
              </a:ext>
            </a:extLst>
          </p:cNvPr>
          <p:cNvPicPr>
            <a:picLocks noChangeAspect="1"/>
          </p:cNvPicPr>
          <p:nvPr/>
        </p:nvPicPr>
        <p:blipFill>
          <a:blip r:embed="rId5"/>
          <a:stretch>
            <a:fillRect/>
          </a:stretch>
        </p:blipFill>
        <p:spPr>
          <a:xfrm>
            <a:off x="7835761" y="4174323"/>
            <a:ext cx="4099622" cy="2432743"/>
          </a:xfrm>
          <a:prstGeom prst="rect">
            <a:avLst/>
          </a:prstGeom>
        </p:spPr>
      </p:pic>
      <p:pic>
        <p:nvPicPr>
          <p:cNvPr id="10" name="Picture 9">
            <a:extLst>
              <a:ext uri="{FF2B5EF4-FFF2-40B4-BE49-F238E27FC236}">
                <a16:creationId xmlns:a16="http://schemas.microsoft.com/office/drawing/2014/main" id="{FF7A15CC-0FA7-C7B2-B278-031E8EB49DE9}"/>
              </a:ext>
            </a:extLst>
          </p:cNvPr>
          <p:cNvPicPr>
            <a:picLocks noChangeAspect="1"/>
          </p:cNvPicPr>
          <p:nvPr/>
        </p:nvPicPr>
        <p:blipFill>
          <a:blip r:embed="rId6"/>
          <a:stretch>
            <a:fillRect/>
          </a:stretch>
        </p:blipFill>
        <p:spPr>
          <a:xfrm>
            <a:off x="838200" y="3651073"/>
            <a:ext cx="3023795" cy="3014850"/>
          </a:xfrm>
          <a:prstGeom prst="rect">
            <a:avLst/>
          </a:prstGeom>
        </p:spPr>
      </p:pic>
      <p:pic>
        <p:nvPicPr>
          <p:cNvPr id="1026" name="Picture 2" descr="10 Incredible Behind The Scenes Facts About The Good, The Bad &amp; The Ugly">
            <a:extLst>
              <a:ext uri="{FF2B5EF4-FFF2-40B4-BE49-F238E27FC236}">
                <a16:creationId xmlns:a16="http://schemas.microsoft.com/office/drawing/2014/main" id="{CCF52C9A-7D60-CC6F-4A2B-8C1F10B600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4564" y="2597057"/>
            <a:ext cx="5899697" cy="29498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D3ACC3-5A38-C3DE-9701-5A5422E47B1D}"/>
              </a:ext>
            </a:extLst>
          </p:cNvPr>
          <p:cNvSpPr txBox="1"/>
          <p:nvPr/>
        </p:nvSpPr>
        <p:spPr>
          <a:xfrm>
            <a:off x="3410173" y="5209847"/>
            <a:ext cx="5992010" cy="707886"/>
          </a:xfrm>
          <a:prstGeom prst="rect">
            <a:avLst/>
          </a:prstGeom>
          <a:noFill/>
          <a:ln>
            <a:noFill/>
          </a:ln>
        </p:spPr>
        <p:txBody>
          <a:bodyPr wrap="square" rtlCol="0">
            <a:spAutoFit/>
          </a:bodyPr>
          <a:lstStyle/>
          <a:p>
            <a:r>
              <a:rPr lang="en-US" sz="2000">
                <a:ln w="12700">
                  <a:solidFill>
                    <a:schemeClr val="bg1"/>
                  </a:solidFill>
                </a:ln>
                <a:solidFill>
                  <a:schemeClr val="accent1"/>
                </a:solidFill>
                <a:latin typeface="Trade Gothic Next HvyCd" panose="020B0604020202020204" pitchFamily="34" charset="0"/>
              </a:rPr>
              <a:t>GOOD                              BAD                               UGLY</a:t>
            </a:r>
            <a:endParaRPr lang="en-GB" sz="2000">
              <a:ln w="12700">
                <a:solidFill>
                  <a:schemeClr val="bg1"/>
                </a:solidFill>
              </a:ln>
              <a:solidFill>
                <a:schemeClr val="accent1"/>
              </a:solidFill>
              <a:latin typeface="Trade Gothic Next HvyCd" panose="020B0604020202020204" pitchFamily="34" charset="0"/>
            </a:endParaRPr>
          </a:p>
        </p:txBody>
      </p:sp>
      <p:cxnSp>
        <p:nvCxnSpPr>
          <p:cNvPr id="13" name="Straight Arrow Connector 12">
            <a:extLst>
              <a:ext uri="{FF2B5EF4-FFF2-40B4-BE49-F238E27FC236}">
                <a16:creationId xmlns:a16="http://schemas.microsoft.com/office/drawing/2014/main" id="{6BF251E2-4772-68F3-1E69-2A743C1C89BB}"/>
              </a:ext>
            </a:extLst>
          </p:cNvPr>
          <p:cNvCxnSpPr/>
          <p:nvPr/>
        </p:nvCxnSpPr>
        <p:spPr>
          <a:xfrm flipH="1">
            <a:off x="2678654" y="5546906"/>
            <a:ext cx="925158" cy="76783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15211B0-29BF-AD87-85A1-2DA7AA8837D0}"/>
              </a:ext>
            </a:extLst>
          </p:cNvPr>
          <p:cNvPicPr>
            <a:picLocks noChangeAspect="1"/>
          </p:cNvPicPr>
          <p:nvPr/>
        </p:nvPicPr>
        <p:blipFill>
          <a:blip r:embed="rId8"/>
          <a:stretch>
            <a:fillRect/>
          </a:stretch>
        </p:blipFill>
        <p:spPr>
          <a:xfrm>
            <a:off x="685160" y="6128763"/>
            <a:ext cx="1993494" cy="561703"/>
          </a:xfrm>
          <a:prstGeom prst="rect">
            <a:avLst/>
          </a:prstGeom>
          <a:ln w="19050">
            <a:solidFill>
              <a:schemeClr val="accent1"/>
            </a:solidFill>
          </a:ln>
        </p:spPr>
      </p:pic>
      <p:pic>
        <p:nvPicPr>
          <p:cNvPr id="21" name="Picture 20">
            <a:extLst>
              <a:ext uri="{FF2B5EF4-FFF2-40B4-BE49-F238E27FC236}">
                <a16:creationId xmlns:a16="http://schemas.microsoft.com/office/drawing/2014/main" id="{F2B85EE1-06D5-A4B4-DC51-3480260D2025}"/>
              </a:ext>
            </a:extLst>
          </p:cNvPr>
          <p:cNvPicPr>
            <a:picLocks noChangeAspect="1"/>
          </p:cNvPicPr>
          <p:nvPr/>
        </p:nvPicPr>
        <p:blipFill>
          <a:blip r:embed="rId9"/>
          <a:stretch>
            <a:fillRect/>
          </a:stretch>
        </p:blipFill>
        <p:spPr>
          <a:xfrm>
            <a:off x="4183687" y="6077436"/>
            <a:ext cx="3138127" cy="613030"/>
          </a:xfrm>
          <a:prstGeom prst="rect">
            <a:avLst/>
          </a:prstGeom>
          <a:ln w="19050">
            <a:solidFill>
              <a:schemeClr val="accent1"/>
            </a:solidFill>
          </a:ln>
        </p:spPr>
      </p:pic>
      <p:cxnSp>
        <p:nvCxnSpPr>
          <p:cNvPr id="14" name="Straight Arrow Connector 13">
            <a:extLst>
              <a:ext uri="{FF2B5EF4-FFF2-40B4-BE49-F238E27FC236}">
                <a16:creationId xmlns:a16="http://schemas.microsoft.com/office/drawing/2014/main" id="{8A8C2CB3-D408-58D4-E4D7-08E8A63C0662}"/>
              </a:ext>
            </a:extLst>
          </p:cNvPr>
          <p:cNvCxnSpPr>
            <a:cxnSpLocks/>
          </p:cNvCxnSpPr>
          <p:nvPr/>
        </p:nvCxnSpPr>
        <p:spPr>
          <a:xfrm flipH="1">
            <a:off x="5444266" y="5607523"/>
            <a:ext cx="462579" cy="70721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3999DA5-FCCA-0DAB-9525-967568EFD6EC}"/>
              </a:ext>
            </a:extLst>
          </p:cNvPr>
          <p:cNvPicPr>
            <a:picLocks noChangeAspect="1"/>
          </p:cNvPicPr>
          <p:nvPr/>
        </p:nvPicPr>
        <p:blipFill>
          <a:blip r:embed="rId10"/>
          <a:stretch>
            <a:fillRect/>
          </a:stretch>
        </p:blipFill>
        <p:spPr>
          <a:xfrm>
            <a:off x="8002539" y="6061182"/>
            <a:ext cx="1676024" cy="558675"/>
          </a:xfrm>
          <a:prstGeom prst="rect">
            <a:avLst/>
          </a:prstGeom>
          <a:ln w="15875">
            <a:solidFill>
              <a:schemeClr val="accent1"/>
            </a:solidFill>
          </a:ln>
        </p:spPr>
      </p:pic>
      <p:cxnSp>
        <p:nvCxnSpPr>
          <p:cNvPr id="16" name="Straight Arrow Connector 15">
            <a:extLst>
              <a:ext uri="{FF2B5EF4-FFF2-40B4-BE49-F238E27FC236}">
                <a16:creationId xmlns:a16="http://schemas.microsoft.com/office/drawing/2014/main" id="{ECF8C9AF-5CE6-418B-2E40-E0267195D647}"/>
              </a:ext>
            </a:extLst>
          </p:cNvPr>
          <p:cNvCxnSpPr>
            <a:cxnSpLocks/>
          </p:cNvCxnSpPr>
          <p:nvPr/>
        </p:nvCxnSpPr>
        <p:spPr>
          <a:xfrm>
            <a:off x="7878712" y="5622400"/>
            <a:ext cx="577169" cy="69233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black dog with its tongue out&#10;&#10;Description automatically generated">
            <a:extLst>
              <a:ext uri="{FF2B5EF4-FFF2-40B4-BE49-F238E27FC236}">
                <a16:creationId xmlns:a16="http://schemas.microsoft.com/office/drawing/2014/main" id="{11A147F8-1C93-9C1A-804C-EBC586F217C4}"/>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402183" y="2792309"/>
            <a:ext cx="1135628" cy="1135628"/>
          </a:xfrm>
          <a:prstGeom prst="rect">
            <a:avLst/>
          </a:prstGeom>
        </p:spPr>
      </p:pic>
      <p:sp>
        <p:nvSpPr>
          <p:cNvPr id="8" name="Rectangle 7">
            <a:extLst>
              <a:ext uri="{FF2B5EF4-FFF2-40B4-BE49-F238E27FC236}">
                <a16:creationId xmlns:a16="http://schemas.microsoft.com/office/drawing/2014/main" id="{53D67471-C84E-B1A0-DB92-834C1B0E02E0}"/>
              </a:ext>
            </a:extLst>
          </p:cNvPr>
          <p:cNvSpPr/>
          <p:nvPr/>
        </p:nvSpPr>
        <p:spPr>
          <a:xfrm>
            <a:off x="10390088" y="2720685"/>
            <a:ext cx="1656224" cy="1200329"/>
          </a:xfrm>
          <a:prstGeom prst="rect">
            <a:avLst/>
          </a:prstGeom>
          <a:noFill/>
        </p:spPr>
        <p:txBody>
          <a:bodyPr wrap="square" lIns="91440" tIns="45720" rIns="91440" bIns="45720">
            <a:spAutoFit/>
          </a:bodyPr>
          <a:lstStyle/>
          <a:p>
            <a:pPr algn="ctr"/>
            <a:r>
              <a:rPr lang="en-GB" sz="36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LAB</a:t>
            </a:r>
          </a:p>
          <a:p>
            <a:pPr algn="ctr"/>
            <a:r>
              <a:rPr lang="en-GB" sz="36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TIME</a:t>
            </a:r>
            <a:endParaRPr lang="en-GB" sz="36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cxnSp>
        <p:nvCxnSpPr>
          <p:cNvPr id="9" name="Straight Connector 8">
            <a:extLst>
              <a:ext uri="{FF2B5EF4-FFF2-40B4-BE49-F238E27FC236}">
                <a16:creationId xmlns:a16="http://schemas.microsoft.com/office/drawing/2014/main" id="{67CD44B8-12D6-3FEE-2B54-82F5EC97839D}"/>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7EF674F7-284C-563F-C465-1ABF3091D6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20" name="Title 1">
            <a:extLst>
              <a:ext uri="{FF2B5EF4-FFF2-40B4-BE49-F238E27FC236}">
                <a16:creationId xmlns:a16="http://schemas.microsoft.com/office/drawing/2014/main" id="{D7736F2F-7A45-2740-A9AF-28F69983D0B6}"/>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Tree>
    <p:extLst>
      <p:ext uri="{BB962C8B-B14F-4D97-AF65-F5344CB8AC3E}">
        <p14:creationId xmlns:p14="http://schemas.microsoft.com/office/powerpoint/2010/main" val="252038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tyscape at night&#10;&#10;Description automatically generated with low confidence">
            <a:extLst>
              <a:ext uri="{FF2B5EF4-FFF2-40B4-BE49-F238E27FC236}">
                <a16:creationId xmlns:a16="http://schemas.microsoft.com/office/drawing/2014/main" id="{AE9E6CCC-3D17-704A-1B11-1624695E2F30}"/>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
        <p:nvSpPr>
          <p:cNvPr id="14" name="TextBox 13">
            <a:extLst>
              <a:ext uri="{FF2B5EF4-FFF2-40B4-BE49-F238E27FC236}">
                <a16:creationId xmlns:a16="http://schemas.microsoft.com/office/drawing/2014/main" id="{97469371-268B-3DCC-28F3-AD0A6C46592A}"/>
              </a:ext>
            </a:extLst>
          </p:cNvPr>
          <p:cNvSpPr txBox="1"/>
          <p:nvPr/>
        </p:nvSpPr>
        <p:spPr>
          <a:xfrm>
            <a:off x="157024" y="413945"/>
            <a:ext cx="10163175" cy="3539430"/>
          </a:xfrm>
          <a:prstGeom prst="rect">
            <a:avLst/>
          </a:prstGeom>
          <a:noFill/>
        </p:spPr>
        <p:txBody>
          <a:bodyPr wrap="square">
            <a:spAutoFit/>
          </a:bodyPr>
          <a:lstStyle/>
          <a:p>
            <a:r>
              <a:rPr lang="en-GB" sz="2800" dirty="0">
                <a:solidFill>
                  <a:schemeClr val="bg1"/>
                </a:solidFill>
              </a:rPr>
              <a:t>Remove Obsolete Updates</a:t>
            </a:r>
          </a:p>
          <a:p>
            <a:endParaRPr lang="en-GB" sz="2800" dirty="0">
              <a:solidFill>
                <a:schemeClr val="bg1"/>
              </a:solidFill>
            </a:endParaRPr>
          </a:p>
          <a:p>
            <a:pPr marL="457200" indent="-457200">
              <a:buFont typeface="Arial" panose="020B0604020202020204" pitchFamily="34" charset="0"/>
              <a:buChar char="•"/>
            </a:pPr>
            <a:r>
              <a:rPr lang="en-GB" sz="2800" b="0" i="0" dirty="0">
                <a:effectLst/>
                <a:latin typeface="Segoe UI" panose="020B0502040204020203" pitchFamily="34" charset="0"/>
              </a:rPr>
              <a:t>Obsolete updates are unused updates and update revisions in the WSUS database. Generally speaking, an update is considered obsolete once it's no longer in the MS </a:t>
            </a:r>
            <a:r>
              <a:rPr lang="en-GB" sz="2800" b="0" i="0" dirty="0" err="1">
                <a:effectLst/>
                <a:latin typeface="Segoe UI" panose="020B0502040204020203" pitchFamily="34" charset="0"/>
              </a:rPr>
              <a:t>catalog</a:t>
            </a:r>
            <a:r>
              <a:rPr lang="en-GB" sz="2800" b="0" i="0" dirty="0">
                <a:effectLst/>
                <a:latin typeface="Segoe UI" panose="020B0502040204020203" pitchFamily="34" charset="0"/>
              </a:rPr>
              <a:t> and it isn't needed by other updates as a prerequisite or dependency.</a:t>
            </a:r>
          </a:p>
          <a:p>
            <a:pPr marL="457200" indent="-457200">
              <a:buFont typeface="Arial" panose="020B0604020202020204" pitchFamily="34" charset="0"/>
              <a:buChar char="•"/>
            </a:pPr>
            <a:endParaRPr lang="en-GB" sz="2800" b="0" i="0" dirty="0">
              <a:solidFill>
                <a:schemeClr val="bg1"/>
              </a:solidFill>
              <a:effectLst/>
              <a:latin typeface="Segoe UI" panose="020B0502040204020203" pitchFamily="34" charset="0"/>
            </a:endParaRPr>
          </a:p>
        </p:txBody>
      </p:sp>
      <p:cxnSp>
        <p:nvCxnSpPr>
          <p:cNvPr id="4" name="Straight Connector 3">
            <a:extLst>
              <a:ext uri="{FF2B5EF4-FFF2-40B4-BE49-F238E27FC236}">
                <a16:creationId xmlns:a16="http://schemas.microsoft.com/office/drawing/2014/main" id="{29A87685-DC68-09A3-69B9-94577C5B050C}"/>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EEC1F405-2AFA-6C4C-7694-1F99CDCE9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8" name="Title 1">
            <a:extLst>
              <a:ext uri="{FF2B5EF4-FFF2-40B4-BE49-F238E27FC236}">
                <a16:creationId xmlns:a16="http://schemas.microsoft.com/office/drawing/2014/main" id="{D56CA9BD-3651-10F0-ED11-F7DF93A9B8B1}"/>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Tree>
    <p:extLst>
      <p:ext uri="{BB962C8B-B14F-4D97-AF65-F5344CB8AC3E}">
        <p14:creationId xmlns:p14="http://schemas.microsoft.com/office/powerpoint/2010/main" val="1879118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scape at night&#10;&#10;Description automatically generated with low confidence">
            <a:extLst>
              <a:ext uri="{FF2B5EF4-FFF2-40B4-BE49-F238E27FC236}">
                <a16:creationId xmlns:a16="http://schemas.microsoft.com/office/drawing/2014/main" id="{21C9F191-CAEB-6958-3578-61CFBBF298F5}"/>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131311" y="1008924"/>
            <a:ext cx="10515600" cy="4351338"/>
          </a:xfrm>
        </p:spPr>
        <p:txBody>
          <a:bodyPr/>
          <a:lstStyle/>
          <a:p>
            <a:r>
              <a:rPr lang="en-GB" dirty="0"/>
              <a:t>Using </a:t>
            </a:r>
            <a:r>
              <a:rPr lang="en-GB" dirty="0" err="1"/>
              <a:t>ConfigMgr</a:t>
            </a:r>
            <a:r>
              <a:rPr lang="en-GB" dirty="0"/>
              <a:t>? </a:t>
            </a:r>
          </a:p>
          <a:p>
            <a:pPr lvl="1"/>
            <a:r>
              <a:rPr lang="en-GB" dirty="0"/>
              <a:t>Unsubscribe from unnecessary catalogues</a:t>
            </a:r>
          </a:p>
        </p:txBody>
      </p:sp>
      <p:pic>
        <p:nvPicPr>
          <p:cNvPr id="8" name="Picture 7">
            <a:extLst>
              <a:ext uri="{FF2B5EF4-FFF2-40B4-BE49-F238E27FC236}">
                <a16:creationId xmlns:a16="http://schemas.microsoft.com/office/drawing/2014/main" id="{2EB5E906-19F0-7E7A-67A9-FF0A80DF58F7}"/>
              </a:ext>
            </a:extLst>
          </p:cNvPr>
          <p:cNvPicPr>
            <a:picLocks noChangeAspect="1"/>
          </p:cNvPicPr>
          <p:nvPr/>
        </p:nvPicPr>
        <p:blipFill>
          <a:blip r:embed="rId4"/>
          <a:stretch>
            <a:fillRect/>
          </a:stretch>
        </p:blipFill>
        <p:spPr>
          <a:xfrm>
            <a:off x="2761173" y="1898424"/>
            <a:ext cx="6650481" cy="4442189"/>
          </a:xfrm>
          <a:prstGeom prst="rect">
            <a:avLst/>
          </a:prstGeom>
        </p:spPr>
      </p:pic>
      <p:cxnSp>
        <p:nvCxnSpPr>
          <p:cNvPr id="9" name="Straight Connector 8">
            <a:extLst>
              <a:ext uri="{FF2B5EF4-FFF2-40B4-BE49-F238E27FC236}">
                <a16:creationId xmlns:a16="http://schemas.microsoft.com/office/drawing/2014/main" id="{FDB81A12-9826-4183-C49A-5BF977887785}"/>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06997415-39E7-D872-289E-5C7FB1C4E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1" name="Title 1">
            <a:extLst>
              <a:ext uri="{FF2B5EF4-FFF2-40B4-BE49-F238E27FC236}">
                <a16:creationId xmlns:a16="http://schemas.microsoft.com/office/drawing/2014/main" id="{31433D9D-BDBE-5F82-296C-D32C4AF2A637}"/>
              </a:ext>
            </a:extLst>
          </p:cNvPr>
          <p:cNvSpPr txBox="1">
            <a:spLocks/>
          </p:cNvSpPr>
          <p:nvPr/>
        </p:nvSpPr>
        <p:spPr>
          <a:xfrm>
            <a:off x="-19189" y="286184"/>
            <a:ext cx="11755888" cy="821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How to Take Care of &amp; Maintain Your WSUS Server</a:t>
            </a:r>
            <a:endParaRPr lang="en-GB" sz="4000" dirty="0"/>
          </a:p>
        </p:txBody>
      </p:sp>
    </p:spTree>
    <p:extLst>
      <p:ext uri="{BB962C8B-B14F-4D97-AF65-F5344CB8AC3E}">
        <p14:creationId xmlns:p14="http://schemas.microsoft.com/office/powerpoint/2010/main" val="1308082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scape at night&#10;&#10;Description automatically generated with low confidence">
            <a:extLst>
              <a:ext uri="{FF2B5EF4-FFF2-40B4-BE49-F238E27FC236}">
                <a16:creationId xmlns:a16="http://schemas.microsoft.com/office/drawing/2014/main" id="{F8F11943-31C4-AB61-F5FE-58BF4A5E55EB}"/>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cxnSp>
        <p:nvCxnSpPr>
          <p:cNvPr id="7" name="Straight Connector 6">
            <a:extLst>
              <a:ext uri="{FF2B5EF4-FFF2-40B4-BE49-F238E27FC236}">
                <a16:creationId xmlns:a16="http://schemas.microsoft.com/office/drawing/2014/main" id="{15F02159-FA70-DD06-048F-5C8C73B46691}"/>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ACFC86A-6D3B-DEFA-9AD0-2CFE5FE8C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4" name="TextBox 13">
            <a:extLst>
              <a:ext uri="{FF2B5EF4-FFF2-40B4-BE49-F238E27FC236}">
                <a16:creationId xmlns:a16="http://schemas.microsoft.com/office/drawing/2014/main" id="{97469371-268B-3DCC-28F3-AD0A6C46592A}"/>
              </a:ext>
            </a:extLst>
          </p:cNvPr>
          <p:cNvSpPr txBox="1"/>
          <p:nvPr/>
        </p:nvSpPr>
        <p:spPr>
          <a:xfrm>
            <a:off x="131311" y="950748"/>
            <a:ext cx="8445649" cy="523220"/>
          </a:xfrm>
          <a:prstGeom prst="rect">
            <a:avLst/>
          </a:prstGeom>
          <a:noFill/>
        </p:spPr>
        <p:txBody>
          <a:bodyPr wrap="square">
            <a:spAutoFit/>
          </a:bodyPr>
          <a:lstStyle/>
          <a:p>
            <a:pPr marL="457200" indent="-457200">
              <a:buFont typeface="Arial" panose="020B0604020202020204" pitchFamily="34" charset="0"/>
              <a:buChar char="•"/>
            </a:pPr>
            <a:r>
              <a:rPr lang="en-GB" sz="2800" dirty="0"/>
              <a:t>Re-Index SQL</a:t>
            </a:r>
          </a:p>
        </p:txBody>
      </p:sp>
      <p:sp>
        <p:nvSpPr>
          <p:cNvPr id="9" name="TextBox 8">
            <a:extLst>
              <a:ext uri="{FF2B5EF4-FFF2-40B4-BE49-F238E27FC236}">
                <a16:creationId xmlns:a16="http://schemas.microsoft.com/office/drawing/2014/main" id="{AFA4E710-C4CE-C336-5D9B-FBDECF48D9A2}"/>
              </a:ext>
            </a:extLst>
          </p:cNvPr>
          <p:cNvSpPr txBox="1"/>
          <p:nvPr/>
        </p:nvSpPr>
        <p:spPr>
          <a:xfrm>
            <a:off x="645695" y="1427297"/>
            <a:ext cx="7834313" cy="1938992"/>
          </a:xfrm>
          <a:prstGeom prst="rect">
            <a:avLst/>
          </a:prstGeom>
          <a:noFill/>
        </p:spPr>
        <p:txBody>
          <a:bodyPr wrap="square">
            <a:spAutoFit/>
          </a:bodyPr>
          <a:lstStyle/>
          <a:p>
            <a:r>
              <a:rPr lang="en-GB" sz="2400" b="0" i="0" dirty="0">
                <a:effectLst/>
                <a:latin typeface="SFMono-Regular"/>
              </a:rPr>
              <a:t>Microsoft provide a T-SQL script that </a:t>
            </a:r>
          </a:p>
          <a:p>
            <a:pPr marL="285750" indent="-285750">
              <a:buFont typeface="Arial" panose="020B0604020202020204" pitchFamily="34" charset="0"/>
              <a:buChar char="•"/>
            </a:pPr>
            <a:r>
              <a:rPr lang="en-GB" sz="2400" b="0" i="0" dirty="0">
                <a:effectLst/>
                <a:latin typeface="SFMono-Regular"/>
              </a:rPr>
              <a:t>Identifies fragmented indexes and defrags them</a:t>
            </a:r>
          </a:p>
          <a:p>
            <a:pPr marL="285750" indent="-285750">
              <a:buFont typeface="Arial" panose="020B0604020202020204" pitchFamily="34" charset="0"/>
              <a:buChar char="•"/>
            </a:pPr>
            <a:r>
              <a:rPr lang="en-GB" sz="2400" dirty="0">
                <a:latin typeface="SFMono-Regular"/>
              </a:rPr>
              <a:t>Adds fill factors to improve insert performance</a:t>
            </a:r>
          </a:p>
          <a:p>
            <a:pPr marL="285750" indent="-285750">
              <a:buFont typeface="Arial" panose="020B0604020202020204" pitchFamily="34" charset="0"/>
              <a:buChar char="•"/>
            </a:pPr>
            <a:r>
              <a:rPr lang="en-GB" sz="2400" b="0" i="0" dirty="0">
                <a:effectLst/>
                <a:latin typeface="SFMono-Regular"/>
              </a:rPr>
              <a:t>Updates potentially out-of-date table stats</a:t>
            </a:r>
          </a:p>
          <a:p>
            <a:pPr marL="285750" indent="-285750">
              <a:buFont typeface="Arial" panose="020B0604020202020204" pitchFamily="34" charset="0"/>
              <a:buChar char="•"/>
            </a:pPr>
            <a:endParaRPr lang="en-US" sz="2400" dirty="0"/>
          </a:p>
        </p:txBody>
      </p:sp>
      <p:pic>
        <p:nvPicPr>
          <p:cNvPr id="15" name="Picture 14" descr="Scatter chart, qr code&#10;&#10;Description automatically generated">
            <a:extLst>
              <a:ext uri="{FF2B5EF4-FFF2-40B4-BE49-F238E27FC236}">
                <a16:creationId xmlns:a16="http://schemas.microsoft.com/office/drawing/2014/main" id="{14728234-CEB2-217A-15C7-4FD9267B4A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7433" y="1501989"/>
            <a:ext cx="2805272" cy="2805272"/>
          </a:xfrm>
          <a:prstGeom prst="rect">
            <a:avLst/>
          </a:prstGeom>
        </p:spPr>
      </p:pic>
      <p:sp>
        <p:nvSpPr>
          <p:cNvPr id="11" name="Title 1">
            <a:extLst>
              <a:ext uri="{FF2B5EF4-FFF2-40B4-BE49-F238E27FC236}">
                <a16:creationId xmlns:a16="http://schemas.microsoft.com/office/drawing/2014/main" id="{5A60DA3E-23F8-391A-29F9-762A3C7DE737}"/>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Tree>
    <p:extLst>
      <p:ext uri="{BB962C8B-B14F-4D97-AF65-F5344CB8AC3E}">
        <p14:creationId xmlns:p14="http://schemas.microsoft.com/office/powerpoint/2010/main" val="3163707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BDD3F3C8-DE7B-FDC9-0CB0-AAF0C030FBF1}"/>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pic>
        <p:nvPicPr>
          <p:cNvPr id="9" name="Picture 8">
            <a:extLst>
              <a:ext uri="{FF2B5EF4-FFF2-40B4-BE49-F238E27FC236}">
                <a16:creationId xmlns:a16="http://schemas.microsoft.com/office/drawing/2014/main" id="{6246EDB1-138E-82AD-F5B0-8BA2BCAAF76F}"/>
              </a:ext>
            </a:extLst>
          </p:cNvPr>
          <p:cNvPicPr>
            <a:picLocks noChangeAspect="1"/>
          </p:cNvPicPr>
          <p:nvPr/>
        </p:nvPicPr>
        <p:blipFill>
          <a:blip r:embed="rId4"/>
          <a:stretch>
            <a:fillRect/>
          </a:stretch>
        </p:blipFill>
        <p:spPr>
          <a:xfrm>
            <a:off x="2386829" y="1869002"/>
            <a:ext cx="6943852" cy="2547805"/>
          </a:xfrm>
          <a:prstGeom prst="rect">
            <a:avLst/>
          </a:prstGeom>
        </p:spPr>
      </p:pic>
      <p:sp>
        <p:nvSpPr>
          <p:cNvPr id="13" name="TextBox 12">
            <a:extLst>
              <a:ext uri="{FF2B5EF4-FFF2-40B4-BE49-F238E27FC236}">
                <a16:creationId xmlns:a16="http://schemas.microsoft.com/office/drawing/2014/main" id="{87A298CF-DE70-786C-C630-CDB1D615A6C7}"/>
              </a:ext>
            </a:extLst>
          </p:cNvPr>
          <p:cNvSpPr txBox="1"/>
          <p:nvPr/>
        </p:nvSpPr>
        <p:spPr>
          <a:xfrm>
            <a:off x="2244550" y="1018985"/>
            <a:ext cx="7228410" cy="400110"/>
          </a:xfrm>
          <a:prstGeom prst="rect">
            <a:avLst/>
          </a:prstGeom>
          <a:noFill/>
        </p:spPr>
        <p:txBody>
          <a:bodyPr wrap="square" rtlCol="0">
            <a:spAutoFit/>
          </a:bodyPr>
          <a:lstStyle/>
          <a:p>
            <a:r>
              <a:rPr lang="en-GB" sz="2000" dirty="0"/>
              <a:t>Example of client-side </a:t>
            </a:r>
            <a:r>
              <a:rPr lang="en-GB" sz="2000" dirty="0" err="1"/>
              <a:t>DataStore.edb</a:t>
            </a:r>
            <a:r>
              <a:rPr lang="en-GB" sz="2000" dirty="0"/>
              <a:t> file for a maintained catalogue</a:t>
            </a:r>
          </a:p>
        </p:txBody>
      </p:sp>
      <p:cxnSp>
        <p:nvCxnSpPr>
          <p:cNvPr id="5" name="Straight Connector 4">
            <a:extLst>
              <a:ext uri="{FF2B5EF4-FFF2-40B4-BE49-F238E27FC236}">
                <a16:creationId xmlns:a16="http://schemas.microsoft.com/office/drawing/2014/main" id="{BB0E7CF7-DDAE-FC93-2AEF-7E2F81A69BE5}"/>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02D672BB-06EA-7773-BBF1-54FCB8DD8C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1" name="Title 1">
            <a:extLst>
              <a:ext uri="{FF2B5EF4-FFF2-40B4-BE49-F238E27FC236}">
                <a16:creationId xmlns:a16="http://schemas.microsoft.com/office/drawing/2014/main" id="{3C8624C6-5379-FCF9-4022-A6D135201D03}"/>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Tree>
    <p:extLst>
      <p:ext uri="{BB962C8B-B14F-4D97-AF65-F5344CB8AC3E}">
        <p14:creationId xmlns:p14="http://schemas.microsoft.com/office/powerpoint/2010/main" val="3857891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BDD3F3C8-DE7B-FDC9-0CB0-AAF0C030FBF1}"/>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cxnSp>
        <p:nvCxnSpPr>
          <p:cNvPr id="5" name="Straight Connector 4">
            <a:extLst>
              <a:ext uri="{FF2B5EF4-FFF2-40B4-BE49-F238E27FC236}">
                <a16:creationId xmlns:a16="http://schemas.microsoft.com/office/drawing/2014/main" id="{BB0E7CF7-DDAE-FC93-2AEF-7E2F81A69BE5}"/>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02D672BB-06EA-7773-BBF1-54FCB8DD8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1" name="Title 1">
            <a:extLst>
              <a:ext uri="{FF2B5EF4-FFF2-40B4-BE49-F238E27FC236}">
                <a16:creationId xmlns:a16="http://schemas.microsoft.com/office/drawing/2014/main" id="{3C8624C6-5379-FCF9-4022-A6D135201D03}"/>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
        <p:nvSpPr>
          <p:cNvPr id="3" name="TextBox 2">
            <a:extLst>
              <a:ext uri="{FF2B5EF4-FFF2-40B4-BE49-F238E27FC236}">
                <a16:creationId xmlns:a16="http://schemas.microsoft.com/office/drawing/2014/main" id="{7AE54460-ADDF-838C-B882-C0EBC7832678}"/>
              </a:ext>
            </a:extLst>
          </p:cNvPr>
          <p:cNvSpPr txBox="1"/>
          <p:nvPr/>
        </p:nvSpPr>
        <p:spPr>
          <a:xfrm>
            <a:off x="952500" y="1641720"/>
            <a:ext cx="8445649" cy="523220"/>
          </a:xfrm>
          <a:prstGeom prst="rect">
            <a:avLst/>
          </a:prstGeom>
          <a:noFill/>
        </p:spPr>
        <p:txBody>
          <a:bodyPr wrap="square">
            <a:spAutoFit/>
          </a:bodyPr>
          <a:lstStyle/>
          <a:p>
            <a:r>
              <a:rPr lang="en-GB" sz="2800">
                <a:solidFill>
                  <a:schemeClr val="bg1"/>
                </a:solidFill>
              </a:rPr>
              <a:t>Re-Index SQL</a:t>
            </a:r>
          </a:p>
        </p:txBody>
      </p:sp>
      <p:sp>
        <p:nvSpPr>
          <p:cNvPr id="13" name="TextBox 12">
            <a:extLst>
              <a:ext uri="{FF2B5EF4-FFF2-40B4-BE49-F238E27FC236}">
                <a16:creationId xmlns:a16="http://schemas.microsoft.com/office/drawing/2014/main" id="{35F20C34-C687-82C9-0FE3-531CB20F0F38}"/>
              </a:ext>
            </a:extLst>
          </p:cNvPr>
          <p:cNvSpPr txBox="1"/>
          <p:nvPr/>
        </p:nvSpPr>
        <p:spPr>
          <a:xfrm>
            <a:off x="2150254" y="1146233"/>
            <a:ext cx="6799732" cy="400110"/>
          </a:xfrm>
          <a:prstGeom prst="rect">
            <a:avLst/>
          </a:prstGeom>
          <a:noFill/>
        </p:spPr>
        <p:txBody>
          <a:bodyPr wrap="square" rtlCol="0">
            <a:spAutoFit/>
          </a:bodyPr>
          <a:lstStyle/>
          <a:p>
            <a:r>
              <a:rPr lang="en-GB" sz="2000" dirty="0"/>
              <a:t>Example of the query your clients and </a:t>
            </a:r>
            <a:r>
              <a:rPr lang="en-GB" sz="2000" dirty="0" err="1"/>
              <a:t>ConfigMgr</a:t>
            </a:r>
            <a:r>
              <a:rPr lang="en-GB" sz="2000" dirty="0"/>
              <a:t> run every sync</a:t>
            </a:r>
          </a:p>
        </p:txBody>
      </p:sp>
      <p:pic>
        <p:nvPicPr>
          <p:cNvPr id="2" name="Picture 1">
            <a:extLst>
              <a:ext uri="{FF2B5EF4-FFF2-40B4-BE49-F238E27FC236}">
                <a16:creationId xmlns:a16="http://schemas.microsoft.com/office/drawing/2014/main" id="{F5507E3D-B88B-4A2B-1033-26273F44707E}"/>
              </a:ext>
            </a:extLst>
          </p:cNvPr>
          <p:cNvPicPr>
            <a:picLocks noChangeAspect="1"/>
          </p:cNvPicPr>
          <p:nvPr/>
        </p:nvPicPr>
        <p:blipFill rotWithShape="1">
          <a:blip r:embed="rId5"/>
          <a:srcRect l="47730"/>
          <a:stretch/>
        </p:blipFill>
        <p:spPr>
          <a:xfrm>
            <a:off x="2269958" y="1641720"/>
            <a:ext cx="6561998" cy="3900827"/>
          </a:xfrm>
          <a:prstGeom prst="rect">
            <a:avLst/>
          </a:prstGeom>
        </p:spPr>
      </p:pic>
    </p:spTree>
    <p:extLst>
      <p:ext uri="{BB962C8B-B14F-4D97-AF65-F5344CB8AC3E}">
        <p14:creationId xmlns:p14="http://schemas.microsoft.com/office/powerpoint/2010/main" val="2554547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BEC4171-71A7-158C-A45A-8A6E3B0D2E50}"/>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983BE778-519E-81A7-7476-468C7C0C1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0" name="Title 1">
            <a:extLst>
              <a:ext uri="{FF2B5EF4-FFF2-40B4-BE49-F238E27FC236}">
                <a16:creationId xmlns:a16="http://schemas.microsoft.com/office/drawing/2014/main" id="{261BA517-700F-44C7-75C9-C2C9BDF674C7}"/>
              </a:ext>
            </a:extLst>
          </p:cNvPr>
          <p:cNvSpPr txBox="1">
            <a:spLocks/>
          </p:cNvSpPr>
          <p:nvPr/>
        </p:nvSpPr>
        <p:spPr>
          <a:xfrm>
            <a:off x="-184485" y="203133"/>
            <a:ext cx="5829293" cy="77675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100" dirty="0"/>
              <a:t>Who is familiar with WSUS?</a:t>
            </a:r>
          </a:p>
        </p:txBody>
      </p:sp>
      <p:sp>
        <p:nvSpPr>
          <p:cNvPr id="11" name="Content Placeholder 2">
            <a:extLst>
              <a:ext uri="{FF2B5EF4-FFF2-40B4-BE49-F238E27FC236}">
                <a16:creationId xmlns:a16="http://schemas.microsoft.com/office/drawing/2014/main" id="{2D9F0BE1-C12E-36AC-8DF6-A1D9DEAA01F9}"/>
              </a:ext>
            </a:extLst>
          </p:cNvPr>
          <p:cNvSpPr txBox="1">
            <a:spLocks/>
          </p:cNvSpPr>
          <p:nvPr/>
        </p:nvSpPr>
        <p:spPr>
          <a:xfrm>
            <a:off x="131312" y="1324464"/>
            <a:ext cx="8226626" cy="3464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dirty="0"/>
              <a:t>Who has used WSUS before?</a:t>
            </a:r>
          </a:p>
          <a:p>
            <a:pPr marL="800100" lvl="1" indent="-342900" algn="l">
              <a:buFont typeface="Arial" panose="020B0604020202020204" pitchFamily="34" charset="0"/>
              <a:buChar char="•"/>
            </a:pPr>
            <a:r>
              <a:rPr lang="en-GB" dirty="0"/>
              <a:t>Has it made you grumpy?</a:t>
            </a:r>
          </a:p>
          <a:p>
            <a:pPr marL="342900" indent="-342900" algn="l">
              <a:buFont typeface="Arial" panose="020B0604020202020204" pitchFamily="34" charset="0"/>
              <a:buChar char="•"/>
            </a:pPr>
            <a:r>
              <a:rPr lang="en-GB" dirty="0"/>
              <a:t>Have you experienced issues, and were they easy to fix?</a:t>
            </a:r>
          </a:p>
          <a:p>
            <a:pPr marL="342900" indent="-342900" algn="l">
              <a:buFont typeface="Arial" panose="020B0604020202020204" pitchFamily="34" charset="0"/>
              <a:buChar char="•"/>
            </a:pPr>
            <a:r>
              <a:rPr lang="en-GB" dirty="0"/>
              <a:t>How regularly do you perform maintenance, if at all?</a:t>
            </a:r>
          </a:p>
          <a:p>
            <a:pPr marL="342900" indent="-342900" algn="l">
              <a:buFont typeface="Arial" panose="020B0604020202020204" pitchFamily="34" charset="0"/>
              <a:buChar char="•"/>
            </a:pPr>
            <a:r>
              <a:rPr lang="en-GB" dirty="0"/>
              <a:t>Who has nuked WSUS and started again?</a:t>
            </a:r>
          </a:p>
          <a:p>
            <a:pPr marL="342900" indent="-342900" algn="l">
              <a:buFont typeface="Arial" panose="020B0604020202020204" pitchFamily="34" charset="0"/>
              <a:buChar char="•"/>
            </a:pPr>
            <a:r>
              <a:rPr lang="en-GB" dirty="0"/>
              <a:t>How many WSUS servers do you have? </a:t>
            </a:r>
          </a:p>
        </p:txBody>
      </p:sp>
      <p:pic>
        <p:nvPicPr>
          <p:cNvPr id="12" name="Picture 11" descr="A picture containing person, person, indoor&#10;&#10;Description automatically generated">
            <a:extLst>
              <a:ext uri="{FF2B5EF4-FFF2-40B4-BE49-F238E27FC236}">
                <a16:creationId xmlns:a16="http://schemas.microsoft.com/office/drawing/2014/main" id="{DBDB4043-7D44-1093-EA91-C9041470F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583" y="1470877"/>
            <a:ext cx="2240684" cy="2128650"/>
          </a:xfrm>
          <a:prstGeom prst="rect">
            <a:avLst/>
          </a:prstGeom>
        </p:spPr>
      </p:pic>
      <p:pic>
        <p:nvPicPr>
          <p:cNvPr id="13" name="Picture 12" descr="A person sitting at a desk with a computer&#10;&#10;Description automatically generated with low confidence">
            <a:extLst>
              <a:ext uri="{FF2B5EF4-FFF2-40B4-BE49-F238E27FC236}">
                <a16:creationId xmlns:a16="http://schemas.microsoft.com/office/drawing/2014/main" id="{FF53EE4A-AF37-61C6-F37F-623136AF4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601" y="3823292"/>
            <a:ext cx="3267665" cy="1801884"/>
          </a:xfrm>
          <a:prstGeom prst="rect">
            <a:avLst/>
          </a:prstGeom>
        </p:spPr>
      </p:pic>
      <p:pic>
        <p:nvPicPr>
          <p:cNvPr id="2" name="Picture 1" descr="A cityscape at night&#10;&#10;Description automatically generated with low confidence">
            <a:extLst>
              <a:ext uri="{FF2B5EF4-FFF2-40B4-BE49-F238E27FC236}">
                <a16:creationId xmlns:a16="http://schemas.microsoft.com/office/drawing/2014/main" id="{02EA4281-6094-1BFA-7AAB-6B710C8DEFFC}"/>
              </a:ext>
            </a:extLst>
          </p:cNvPr>
          <p:cNvPicPr>
            <a:picLocks noChangeAspect="1"/>
          </p:cNvPicPr>
          <p:nvPr/>
        </p:nvPicPr>
        <p:blipFill>
          <a:blip r:embed="rId5">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Tree>
    <p:extLst>
      <p:ext uri="{BB962C8B-B14F-4D97-AF65-F5344CB8AC3E}">
        <p14:creationId xmlns:p14="http://schemas.microsoft.com/office/powerpoint/2010/main" val="290697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BDD3F3C8-DE7B-FDC9-0CB0-AAF0C030FBF1}"/>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cxnSp>
        <p:nvCxnSpPr>
          <p:cNvPr id="5" name="Straight Connector 4">
            <a:extLst>
              <a:ext uri="{FF2B5EF4-FFF2-40B4-BE49-F238E27FC236}">
                <a16:creationId xmlns:a16="http://schemas.microsoft.com/office/drawing/2014/main" id="{BB0E7CF7-DDAE-FC93-2AEF-7E2F81A69BE5}"/>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02D672BB-06EA-7773-BBF1-54FCB8DD8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1" name="Title 1">
            <a:extLst>
              <a:ext uri="{FF2B5EF4-FFF2-40B4-BE49-F238E27FC236}">
                <a16:creationId xmlns:a16="http://schemas.microsoft.com/office/drawing/2014/main" id="{3C8624C6-5379-FCF9-4022-A6D135201D03}"/>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
        <p:nvSpPr>
          <p:cNvPr id="3" name="TextBox 2">
            <a:extLst>
              <a:ext uri="{FF2B5EF4-FFF2-40B4-BE49-F238E27FC236}">
                <a16:creationId xmlns:a16="http://schemas.microsoft.com/office/drawing/2014/main" id="{7AE54460-ADDF-838C-B882-C0EBC7832678}"/>
              </a:ext>
            </a:extLst>
          </p:cNvPr>
          <p:cNvSpPr txBox="1"/>
          <p:nvPr/>
        </p:nvSpPr>
        <p:spPr>
          <a:xfrm>
            <a:off x="952500" y="1641720"/>
            <a:ext cx="8445649" cy="523220"/>
          </a:xfrm>
          <a:prstGeom prst="rect">
            <a:avLst/>
          </a:prstGeom>
          <a:noFill/>
        </p:spPr>
        <p:txBody>
          <a:bodyPr wrap="square">
            <a:spAutoFit/>
          </a:bodyPr>
          <a:lstStyle/>
          <a:p>
            <a:r>
              <a:rPr lang="en-GB" sz="2800">
                <a:solidFill>
                  <a:schemeClr val="bg1"/>
                </a:solidFill>
              </a:rPr>
              <a:t>Re-Index SQL</a:t>
            </a:r>
          </a:p>
        </p:txBody>
      </p:sp>
      <p:sp>
        <p:nvSpPr>
          <p:cNvPr id="9" name="Content Placeholder 2">
            <a:extLst>
              <a:ext uri="{FF2B5EF4-FFF2-40B4-BE49-F238E27FC236}">
                <a16:creationId xmlns:a16="http://schemas.microsoft.com/office/drawing/2014/main" id="{D27D7EAC-86C9-3E51-B8C5-DE348BC3EC25}"/>
              </a:ext>
            </a:extLst>
          </p:cNvPr>
          <p:cNvSpPr>
            <a:spLocks noGrp="1"/>
          </p:cNvSpPr>
          <p:nvPr>
            <p:ph idx="1"/>
          </p:nvPr>
        </p:nvSpPr>
        <p:spPr>
          <a:xfrm>
            <a:off x="131311" y="1008924"/>
            <a:ext cx="10515600" cy="4351338"/>
          </a:xfrm>
        </p:spPr>
        <p:txBody>
          <a:bodyPr>
            <a:normAutofit/>
          </a:bodyPr>
          <a:lstStyle/>
          <a:p>
            <a:pPr fontAlgn="base"/>
            <a:r>
              <a:rPr lang="en-GB" sz="2400" b="0" i="0" dirty="0">
                <a:effectLst/>
                <a:latin typeface="Open Sans" panose="020B0604020202020204" pitchFamily="34" charset="0"/>
              </a:rPr>
              <a:t>Other beneficial performance changes</a:t>
            </a:r>
          </a:p>
          <a:p>
            <a:pPr lvl="1" fontAlgn="base"/>
            <a:r>
              <a:rPr lang="en-GB" sz="2000" b="0" i="0" dirty="0">
                <a:effectLst/>
                <a:latin typeface="Open Sans" panose="020B0604020202020204" pitchFamily="34" charset="0"/>
              </a:rPr>
              <a:t>IIS</a:t>
            </a:r>
          </a:p>
          <a:p>
            <a:pPr lvl="2" fontAlgn="base"/>
            <a:r>
              <a:rPr lang="en-GB" b="0" i="0" dirty="0">
                <a:effectLst/>
                <a:latin typeface="Open Sans" panose="020B0604020202020204" pitchFamily="34" charset="0"/>
              </a:rPr>
              <a:t>Queue Length</a:t>
            </a:r>
          </a:p>
          <a:p>
            <a:pPr lvl="2" fontAlgn="base"/>
            <a:r>
              <a:rPr lang="en-GB" b="0" i="0" dirty="0">
                <a:effectLst/>
                <a:latin typeface="Open Sans" panose="020B0604020202020204" pitchFamily="34" charset="0"/>
              </a:rPr>
              <a:t>Idle Time-out </a:t>
            </a:r>
          </a:p>
          <a:p>
            <a:pPr lvl="2" fontAlgn="base"/>
            <a:r>
              <a:rPr lang="en-GB" b="0" i="0" dirty="0">
                <a:effectLst/>
                <a:latin typeface="Open Sans" panose="020B0604020202020204" pitchFamily="34" charset="0"/>
              </a:rPr>
              <a:t>Ping </a:t>
            </a:r>
          </a:p>
          <a:p>
            <a:pPr lvl="2" fontAlgn="base"/>
            <a:r>
              <a:rPr lang="en-GB" b="0" i="0" dirty="0">
                <a:effectLst/>
                <a:latin typeface="Open Sans" panose="020B0604020202020204" pitchFamily="34" charset="0"/>
              </a:rPr>
              <a:t>Private Memory Limit</a:t>
            </a:r>
          </a:p>
          <a:p>
            <a:pPr lvl="2" fontAlgn="base"/>
            <a:r>
              <a:rPr lang="en-GB" b="0" i="0" dirty="0">
                <a:effectLst/>
                <a:latin typeface="Open Sans" panose="020B0604020202020204" pitchFamily="34" charset="0"/>
              </a:rPr>
              <a:t>Regular Time</a:t>
            </a:r>
          </a:p>
          <a:p>
            <a:pPr lvl="1" fontAlgn="base"/>
            <a:r>
              <a:rPr lang="en-GB" dirty="0">
                <a:latin typeface="Open Sans" panose="020B0604020202020204" pitchFamily="34" charset="0"/>
              </a:rPr>
              <a:t>Using WID?</a:t>
            </a:r>
          </a:p>
          <a:p>
            <a:pPr lvl="2" fontAlgn="base"/>
            <a:r>
              <a:rPr lang="en-GB" dirty="0">
                <a:latin typeface="Open Sans" panose="020B0604020202020204" pitchFamily="34" charset="0"/>
              </a:rPr>
              <a:t>Indexes are not automatically created</a:t>
            </a:r>
          </a:p>
          <a:p>
            <a:pPr lvl="1" fontAlgn="base"/>
            <a:r>
              <a:rPr lang="en-GB" dirty="0">
                <a:latin typeface="Open Sans" panose="020B0604020202020204" pitchFamily="34" charset="0"/>
              </a:rPr>
              <a:t>SQL</a:t>
            </a:r>
          </a:p>
          <a:p>
            <a:pPr lvl="2" fontAlgn="base"/>
            <a:r>
              <a:rPr lang="en-GB" dirty="0">
                <a:latin typeface="Open Sans" panose="020B0604020202020204" pitchFamily="34" charset="0"/>
              </a:rPr>
              <a:t>Reindexing is not automatic; schedule it</a:t>
            </a:r>
          </a:p>
          <a:p>
            <a:pPr lvl="2" fontAlgn="base"/>
            <a:r>
              <a:rPr lang="en-GB" dirty="0">
                <a:latin typeface="Open Sans" panose="020B0604020202020204" pitchFamily="34" charset="0"/>
              </a:rPr>
              <a:t>Apply SQL best practices, a database is still a database!</a:t>
            </a:r>
          </a:p>
          <a:p>
            <a:pPr lvl="2" fontAlgn="base"/>
            <a:endParaRPr lang="en-GB" dirty="0">
              <a:latin typeface="Open Sans" panose="020B0604020202020204" pitchFamily="34" charset="0"/>
            </a:endParaRPr>
          </a:p>
        </p:txBody>
      </p:sp>
    </p:spTree>
    <p:extLst>
      <p:ext uri="{BB962C8B-B14F-4D97-AF65-F5344CB8AC3E}">
        <p14:creationId xmlns:p14="http://schemas.microsoft.com/office/powerpoint/2010/main" val="3244958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tyscape at night&#10;&#10;Description automatically generated with low confidence">
            <a:extLst>
              <a:ext uri="{FF2B5EF4-FFF2-40B4-BE49-F238E27FC236}">
                <a16:creationId xmlns:a16="http://schemas.microsoft.com/office/drawing/2014/main" id="{FE3851C8-791A-AC38-5A0D-B8EFB6BB9E51}"/>
              </a:ext>
            </a:extLst>
          </p:cNvPr>
          <p:cNvPicPr>
            <a:picLocks noChangeAspect="1"/>
          </p:cNvPicPr>
          <p:nvPr/>
        </p:nvPicPr>
        <p:blipFill>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cxnSp>
        <p:nvCxnSpPr>
          <p:cNvPr id="5" name="Straight Connector 4">
            <a:extLst>
              <a:ext uri="{FF2B5EF4-FFF2-40B4-BE49-F238E27FC236}">
                <a16:creationId xmlns:a16="http://schemas.microsoft.com/office/drawing/2014/main" id="{BBEC4171-71A7-158C-A45A-8A6E3B0D2E50}"/>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983BE778-519E-81A7-7476-468C7C0C1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2" name="Title 1">
            <a:extLst>
              <a:ext uri="{FF2B5EF4-FFF2-40B4-BE49-F238E27FC236}">
                <a16:creationId xmlns:a16="http://schemas.microsoft.com/office/drawing/2014/main" id="{68EAF3FE-01E9-2FC5-46D2-7FF9997D8B4D}"/>
              </a:ext>
            </a:extLst>
          </p:cNvPr>
          <p:cNvSpPr txBox="1">
            <a:spLocks/>
          </p:cNvSpPr>
          <p:nvPr/>
        </p:nvSpPr>
        <p:spPr>
          <a:xfrm>
            <a:off x="0" y="0"/>
            <a:ext cx="10411326" cy="9027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t>Community Tools to Make Your WSUS Servers Life Easier / Do you want to do this manually?</a:t>
            </a:r>
          </a:p>
        </p:txBody>
      </p:sp>
      <p:sp>
        <p:nvSpPr>
          <p:cNvPr id="3" name="Content Placeholder 2">
            <a:extLst>
              <a:ext uri="{FF2B5EF4-FFF2-40B4-BE49-F238E27FC236}">
                <a16:creationId xmlns:a16="http://schemas.microsoft.com/office/drawing/2014/main" id="{4D94ABD3-86A7-A205-04BA-139937CFFB1E}"/>
              </a:ext>
            </a:extLst>
          </p:cNvPr>
          <p:cNvSpPr txBox="1">
            <a:spLocks/>
          </p:cNvSpPr>
          <p:nvPr/>
        </p:nvSpPr>
        <p:spPr>
          <a:xfrm>
            <a:off x="-306752" y="1019403"/>
            <a:ext cx="11608415" cy="36328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00100" lvl="1" indent="-342900" algn="l">
              <a:buFont typeface="Arial" panose="020B0604020202020204" pitchFamily="34" charset="0"/>
              <a:buChar char="•"/>
            </a:pPr>
            <a:r>
              <a:rPr lang="en-GB" sz="2800" dirty="0">
                <a:hlinkClick r:id="rId4"/>
              </a:rPr>
              <a:t>SCCM/MECM WSUS Maintenance Guide</a:t>
            </a:r>
            <a:r>
              <a:rPr lang="en-GB" sz="2800" dirty="0"/>
              <a:t> – Scott Fairchild</a:t>
            </a:r>
          </a:p>
          <a:p>
            <a:pPr marL="800100" lvl="1" indent="-342900" algn="l">
              <a:buFont typeface="Arial" panose="020B0604020202020204" pitchFamily="34" charset="0"/>
              <a:buChar char="•"/>
            </a:pPr>
            <a:r>
              <a:rPr lang="en-GB" sz="2800" dirty="0">
                <a:hlinkClick r:id="rId5"/>
              </a:rPr>
              <a:t>Rebuilding WSUS</a:t>
            </a:r>
            <a:r>
              <a:rPr lang="en-GB" sz="2800" dirty="0"/>
              <a:t> – Mariano Grande (Microsoft)</a:t>
            </a:r>
          </a:p>
          <a:p>
            <a:pPr marL="800100" lvl="1" indent="-342900" algn="l">
              <a:buFont typeface="Arial" panose="020B0604020202020204" pitchFamily="34" charset="0"/>
              <a:buChar char="•"/>
            </a:pPr>
            <a:r>
              <a:rPr lang="en-GB" sz="2800" dirty="0">
                <a:hlinkClick r:id="rId6"/>
              </a:rPr>
              <a:t>The Simple Guide to WSUS Maintenance</a:t>
            </a:r>
            <a:r>
              <a:rPr lang="en-GB" sz="2800" dirty="0"/>
              <a:t> – Patch My PC</a:t>
            </a:r>
          </a:p>
          <a:p>
            <a:pPr marL="800100" lvl="1" indent="-342900" algn="l">
              <a:buFont typeface="Arial" panose="020B0604020202020204" pitchFamily="34" charset="0"/>
              <a:buChar char="•"/>
            </a:pPr>
            <a:r>
              <a:rPr lang="en-GB" sz="2800" dirty="0">
                <a:hlinkClick r:id="rId7"/>
              </a:rPr>
              <a:t>Fixing WSUS – The best </a:t>
            </a:r>
            <a:r>
              <a:rPr lang="en-GB" sz="2800" dirty="0" err="1">
                <a:hlinkClick r:id="rId7"/>
              </a:rPr>
              <a:t>defense</a:t>
            </a:r>
            <a:r>
              <a:rPr lang="en-GB" sz="2800" dirty="0">
                <a:hlinkClick r:id="rId7"/>
              </a:rPr>
              <a:t> is a good offense</a:t>
            </a:r>
            <a:r>
              <a:rPr lang="en-GB" sz="2800" dirty="0"/>
              <a:t> – Johan </a:t>
            </a:r>
            <a:r>
              <a:rPr lang="en-GB" sz="2800" dirty="0" err="1"/>
              <a:t>Arwidmark</a:t>
            </a:r>
            <a:endParaRPr lang="en-GB" sz="2800" dirty="0"/>
          </a:p>
          <a:p>
            <a:pPr marL="800100" lvl="1" indent="-342900" algn="l">
              <a:buFont typeface="Arial" panose="020B0604020202020204" pitchFamily="34" charset="0"/>
              <a:buChar char="•"/>
            </a:pPr>
            <a:r>
              <a:rPr lang="en-GB" sz="2800" dirty="0">
                <a:hlinkClick r:id="rId8"/>
              </a:rPr>
              <a:t>Clean up WSUS </a:t>
            </a:r>
            <a:r>
              <a:rPr lang="en-GB" sz="2800" dirty="0" err="1">
                <a:hlinkClick r:id="rId8"/>
              </a:rPr>
              <a:t>UpdateServicesPackages</a:t>
            </a:r>
            <a:r>
              <a:rPr lang="en-GB" sz="2800" dirty="0"/>
              <a:t> – Patch My PC</a:t>
            </a:r>
          </a:p>
          <a:p>
            <a:pPr marL="800100" lvl="1" indent="-342900" algn="l">
              <a:buFont typeface="Arial" panose="020B0604020202020204" pitchFamily="34" charset="0"/>
              <a:buChar char="•"/>
            </a:pPr>
            <a:r>
              <a:rPr lang="en-GB" sz="2800" dirty="0">
                <a:hlinkClick r:id="rId9"/>
              </a:rPr>
              <a:t>MEM Patching Optimizer</a:t>
            </a:r>
            <a:r>
              <a:rPr lang="en-GB" sz="2800" dirty="0"/>
              <a:t> – Patch My PC</a:t>
            </a:r>
          </a:p>
          <a:p>
            <a:pPr marL="800100" lvl="1" indent="-342900" algn="l">
              <a:buFont typeface="Arial" panose="020B0604020202020204" pitchFamily="34" charset="0"/>
              <a:buChar char="•"/>
            </a:pPr>
            <a:r>
              <a:rPr lang="en-GB" sz="2800" dirty="0">
                <a:hlinkClick r:id="rId10"/>
              </a:rPr>
              <a:t>SQL Server Maintenance Solution</a:t>
            </a:r>
            <a:r>
              <a:rPr lang="en-GB" sz="2800" dirty="0"/>
              <a:t> – Ola </a:t>
            </a:r>
            <a:r>
              <a:rPr lang="en-GB" sz="2800" dirty="0" err="1"/>
              <a:t>Hallengren</a:t>
            </a:r>
            <a:endParaRPr lang="en-GB" sz="2800" dirty="0"/>
          </a:p>
          <a:p>
            <a:pPr marL="342900" indent="-342900" algn="l">
              <a:buFont typeface="Arial" panose="020B0604020202020204" pitchFamily="34" charset="0"/>
              <a:buChar char="•"/>
            </a:pPr>
            <a:endParaRPr lang="en-GB" sz="3200" dirty="0"/>
          </a:p>
          <a:p>
            <a:pPr marL="342900" indent="-342900" algn="l">
              <a:buFont typeface="Arial" panose="020B0604020202020204" pitchFamily="34" charset="0"/>
              <a:buChar char="•"/>
            </a:pPr>
            <a:endParaRPr lang="en-GB" sz="3200" dirty="0"/>
          </a:p>
        </p:txBody>
      </p:sp>
      <p:pic>
        <p:nvPicPr>
          <p:cNvPr id="4" name="Picture 3" descr="A picture containing person, outdoor">
            <a:extLst>
              <a:ext uri="{FF2B5EF4-FFF2-40B4-BE49-F238E27FC236}">
                <a16:creationId xmlns:a16="http://schemas.microsoft.com/office/drawing/2014/main" id="{2D28F789-B279-7B41-304B-49E5507E05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1847" y="3395912"/>
            <a:ext cx="3075353" cy="1729886"/>
          </a:xfrm>
          <a:prstGeom prst="rect">
            <a:avLst/>
          </a:prstGeom>
        </p:spPr>
      </p:pic>
    </p:spTree>
    <p:extLst>
      <p:ext uri="{BB962C8B-B14F-4D97-AF65-F5344CB8AC3E}">
        <p14:creationId xmlns:p14="http://schemas.microsoft.com/office/powerpoint/2010/main" val="4265200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tyscape at night&#10;&#10;Description automatically generated with low confidence">
            <a:extLst>
              <a:ext uri="{FF2B5EF4-FFF2-40B4-BE49-F238E27FC236}">
                <a16:creationId xmlns:a16="http://schemas.microsoft.com/office/drawing/2014/main" id="{FE3851C8-791A-AC38-5A0D-B8EFB6BB9E51}"/>
              </a:ext>
            </a:extLst>
          </p:cNvPr>
          <p:cNvPicPr>
            <a:picLocks noChangeAspect="1"/>
          </p:cNvPicPr>
          <p:nvPr/>
        </p:nvPicPr>
        <p:blipFill>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cxnSp>
        <p:nvCxnSpPr>
          <p:cNvPr id="5" name="Straight Connector 4">
            <a:extLst>
              <a:ext uri="{FF2B5EF4-FFF2-40B4-BE49-F238E27FC236}">
                <a16:creationId xmlns:a16="http://schemas.microsoft.com/office/drawing/2014/main" id="{BBEC4171-71A7-158C-A45A-8A6E3B0D2E50}"/>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983BE778-519E-81A7-7476-468C7C0C1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Tree>
    <p:extLst>
      <p:ext uri="{BB962C8B-B14F-4D97-AF65-F5344CB8AC3E}">
        <p14:creationId xmlns:p14="http://schemas.microsoft.com/office/powerpoint/2010/main" val="410531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BEC4171-71A7-158C-A45A-8A6E3B0D2E50}"/>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983BE778-519E-81A7-7476-468C7C0C1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4" name="Title 1">
            <a:extLst>
              <a:ext uri="{FF2B5EF4-FFF2-40B4-BE49-F238E27FC236}">
                <a16:creationId xmlns:a16="http://schemas.microsoft.com/office/drawing/2014/main" id="{0E8EA32C-2B25-3729-ADBC-5AEB237CC7BE}"/>
              </a:ext>
            </a:extLst>
          </p:cNvPr>
          <p:cNvSpPr txBox="1">
            <a:spLocks/>
          </p:cNvSpPr>
          <p:nvPr/>
        </p:nvSpPr>
        <p:spPr>
          <a:xfrm>
            <a:off x="-462939" y="248441"/>
            <a:ext cx="10515600" cy="79552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100" dirty="0"/>
              <a:t>Why It’s Important to Love Your WSUS Server</a:t>
            </a:r>
          </a:p>
        </p:txBody>
      </p:sp>
      <p:sp>
        <p:nvSpPr>
          <p:cNvPr id="16" name="Content Placeholder 2">
            <a:extLst>
              <a:ext uri="{FF2B5EF4-FFF2-40B4-BE49-F238E27FC236}">
                <a16:creationId xmlns:a16="http://schemas.microsoft.com/office/drawing/2014/main" id="{4CDD285C-F84E-0006-9A48-0D0BC5EF6C0D}"/>
              </a:ext>
            </a:extLst>
          </p:cNvPr>
          <p:cNvSpPr txBox="1">
            <a:spLocks/>
          </p:cNvSpPr>
          <p:nvPr/>
        </p:nvSpPr>
        <p:spPr>
          <a:xfrm>
            <a:off x="5463723" y="1816592"/>
            <a:ext cx="5183188" cy="40982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Like anything you care about, it needs TLC</a:t>
            </a:r>
          </a:p>
          <a:p>
            <a:endParaRPr lang="en-GB"/>
          </a:p>
          <a:p>
            <a:pPr lvl="1"/>
            <a:r>
              <a:rPr lang="en-GB"/>
              <a:t>Car maintenance</a:t>
            </a:r>
          </a:p>
          <a:p>
            <a:pPr lvl="1"/>
            <a:r>
              <a:rPr lang="en-GB"/>
              <a:t>Buying the wife gifts</a:t>
            </a:r>
          </a:p>
          <a:p>
            <a:pPr lvl="1"/>
            <a:r>
              <a:rPr lang="en-GB"/>
              <a:t>Mowing the lawn</a:t>
            </a:r>
          </a:p>
          <a:p>
            <a:pPr lvl="1"/>
            <a:r>
              <a:rPr lang="en-GB"/>
              <a:t>Keeping the fridge full of beer</a:t>
            </a:r>
          </a:p>
        </p:txBody>
      </p:sp>
      <p:pic>
        <p:nvPicPr>
          <p:cNvPr id="1026" name="Picture 2">
            <a:extLst>
              <a:ext uri="{FF2B5EF4-FFF2-40B4-BE49-F238E27FC236}">
                <a16:creationId xmlns:a16="http://schemas.microsoft.com/office/drawing/2014/main" id="{EB5DAA35-4121-9778-64A2-4469B5612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22" y="1669883"/>
            <a:ext cx="4550400" cy="3412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cityscape at night&#10;&#10;Description automatically generated with low confidence">
            <a:extLst>
              <a:ext uri="{FF2B5EF4-FFF2-40B4-BE49-F238E27FC236}">
                <a16:creationId xmlns:a16="http://schemas.microsoft.com/office/drawing/2014/main" id="{A50F9B92-C02E-71FC-4051-2FD8E94CC244}"/>
              </a:ext>
            </a:extLst>
          </p:cNvPr>
          <p:cNvPicPr>
            <a:picLocks noChangeAspect="1"/>
          </p:cNvPicPr>
          <p:nvPr/>
        </p:nvPicPr>
        <p:blipFill>
          <a:blip r:embed="rId4">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Tree>
    <p:extLst>
      <p:ext uri="{BB962C8B-B14F-4D97-AF65-F5344CB8AC3E}">
        <p14:creationId xmlns:p14="http://schemas.microsoft.com/office/powerpoint/2010/main" val="241048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scape at night&#10;&#10;Description automatically generated with low confidence">
            <a:extLst>
              <a:ext uri="{FF2B5EF4-FFF2-40B4-BE49-F238E27FC236}">
                <a16:creationId xmlns:a16="http://schemas.microsoft.com/office/drawing/2014/main" id="{C3619FBB-E292-4CEF-0F09-6EA4ABA440EC}"/>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cxnSp>
        <p:nvCxnSpPr>
          <p:cNvPr id="6" name="Straight Connector 5">
            <a:extLst>
              <a:ext uri="{FF2B5EF4-FFF2-40B4-BE49-F238E27FC236}">
                <a16:creationId xmlns:a16="http://schemas.microsoft.com/office/drawing/2014/main" id="{90847A3F-960A-C5D2-0266-D556FDB8819F}"/>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5A6D0850-2CE6-A50B-536E-44B0FAE7C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2" name="Title 1">
            <a:extLst>
              <a:ext uri="{FF2B5EF4-FFF2-40B4-BE49-F238E27FC236}">
                <a16:creationId xmlns:a16="http://schemas.microsoft.com/office/drawing/2014/main" id="{72D346F1-9D45-3587-7C60-3EAEC6547223}"/>
              </a:ext>
            </a:extLst>
          </p:cNvPr>
          <p:cNvSpPr>
            <a:spLocks noGrp="1"/>
          </p:cNvSpPr>
          <p:nvPr>
            <p:ph type="title"/>
          </p:nvPr>
        </p:nvSpPr>
        <p:spPr>
          <a:xfrm>
            <a:off x="0" y="0"/>
            <a:ext cx="10515600" cy="1325563"/>
          </a:xfrm>
        </p:spPr>
        <p:txBody>
          <a:bodyPr>
            <a:normAutofit/>
          </a:bodyPr>
          <a:lstStyle/>
          <a:p>
            <a:r>
              <a:rPr lang="en-GB" sz="4100" dirty="0"/>
              <a:t>What could happen if you don’t</a:t>
            </a:r>
          </a:p>
        </p:txBody>
      </p:sp>
      <p:sp>
        <p:nvSpPr>
          <p:cNvPr id="3" name="Content Placeholder 2">
            <a:extLst>
              <a:ext uri="{FF2B5EF4-FFF2-40B4-BE49-F238E27FC236}">
                <a16:creationId xmlns:a16="http://schemas.microsoft.com/office/drawing/2014/main" id="{4EDC9640-2C1C-2C70-E81F-602D5E1AE981}"/>
              </a:ext>
            </a:extLst>
          </p:cNvPr>
          <p:cNvSpPr>
            <a:spLocks noGrp="1"/>
          </p:cNvSpPr>
          <p:nvPr>
            <p:ph idx="1"/>
          </p:nvPr>
        </p:nvSpPr>
        <p:spPr>
          <a:xfrm>
            <a:off x="328500" y="989508"/>
            <a:ext cx="8270289" cy="4669176"/>
          </a:xfrm>
        </p:spPr>
        <p:txBody>
          <a:bodyPr>
            <a:normAutofit/>
          </a:bodyPr>
          <a:lstStyle/>
          <a:p>
            <a:r>
              <a:rPr lang="en-GB" dirty="0"/>
              <a:t>Client scan performance</a:t>
            </a:r>
          </a:p>
          <a:p>
            <a:pPr lvl="1"/>
            <a:r>
              <a:rPr lang="en-GB" dirty="0"/>
              <a:t>If you don’t carry out routine maintenance, you may well see your clients take hours, days, or even fail to complete their update scan, meaning your devices aren’t receiving updates</a:t>
            </a:r>
          </a:p>
          <a:p>
            <a:r>
              <a:rPr lang="en-GB" dirty="0"/>
              <a:t>Lack of care on your upstream will affect downstream</a:t>
            </a:r>
          </a:p>
          <a:p>
            <a:pPr lvl="1"/>
            <a:r>
              <a:rPr lang="en-GB" dirty="0"/>
              <a:t>Problems are multiplied like an uncontrolled rabbit population</a:t>
            </a:r>
          </a:p>
          <a:p>
            <a:r>
              <a:rPr lang="en-GB" dirty="0"/>
              <a:t>May need to start from scratch</a:t>
            </a:r>
          </a:p>
          <a:p>
            <a:pPr lvl="1"/>
            <a:r>
              <a:rPr lang="en-GB" dirty="0"/>
              <a:t>It’s entirely possible that your WSUS environment is so poorly maintained that the best course of action is to flatten it, reinstall and start from scratch</a:t>
            </a:r>
          </a:p>
        </p:txBody>
      </p:sp>
      <p:pic>
        <p:nvPicPr>
          <p:cNvPr id="4" name="Picture 3" descr="A picture containing text, businesscard">
            <a:extLst>
              <a:ext uri="{FF2B5EF4-FFF2-40B4-BE49-F238E27FC236}">
                <a16:creationId xmlns:a16="http://schemas.microsoft.com/office/drawing/2014/main" id="{00DFE5C4-5D88-32F4-3878-9266DFFBB2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5513" y="1578706"/>
            <a:ext cx="2850651" cy="4310185"/>
          </a:xfrm>
          <a:prstGeom prst="rect">
            <a:avLst/>
          </a:prstGeom>
        </p:spPr>
      </p:pic>
    </p:spTree>
    <p:extLst>
      <p:ext uri="{BB962C8B-B14F-4D97-AF65-F5344CB8AC3E}">
        <p14:creationId xmlns:p14="http://schemas.microsoft.com/office/powerpoint/2010/main" val="1581645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46F1-9D45-3587-7C60-3EAEC6547223}"/>
              </a:ext>
            </a:extLst>
          </p:cNvPr>
          <p:cNvSpPr>
            <a:spLocks noGrp="1"/>
          </p:cNvSpPr>
          <p:nvPr>
            <p:ph type="title"/>
          </p:nvPr>
        </p:nvSpPr>
        <p:spPr>
          <a:xfrm>
            <a:off x="0" y="247424"/>
            <a:ext cx="10515600" cy="828588"/>
          </a:xfrm>
        </p:spPr>
        <p:txBody>
          <a:bodyPr>
            <a:normAutofit/>
          </a:bodyPr>
          <a:lstStyle/>
          <a:p>
            <a:r>
              <a:rPr lang="en-GB" sz="4100" dirty="0"/>
              <a:t>What could happen if you don’t</a:t>
            </a:r>
          </a:p>
        </p:txBody>
      </p:sp>
      <p:sp>
        <p:nvSpPr>
          <p:cNvPr id="3" name="Content Placeholder 2">
            <a:extLst>
              <a:ext uri="{FF2B5EF4-FFF2-40B4-BE49-F238E27FC236}">
                <a16:creationId xmlns:a16="http://schemas.microsoft.com/office/drawing/2014/main" id="{4EDC9640-2C1C-2C70-E81F-602D5E1AE981}"/>
              </a:ext>
            </a:extLst>
          </p:cNvPr>
          <p:cNvSpPr>
            <a:spLocks noGrp="1"/>
          </p:cNvSpPr>
          <p:nvPr>
            <p:ph idx="1"/>
          </p:nvPr>
        </p:nvSpPr>
        <p:spPr>
          <a:xfrm>
            <a:off x="131311" y="1094412"/>
            <a:ext cx="7038976" cy="4669176"/>
          </a:xfrm>
        </p:spPr>
        <p:txBody>
          <a:bodyPr>
            <a:normAutofit lnSpcReduction="10000"/>
          </a:bodyPr>
          <a:lstStyle/>
          <a:p>
            <a:r>
              <a:rPr lang="en-GB" dirty="0"/>
              <a:t>Disk Space (3</a:t>
            </a:r>
            <a:r>
              <a:rPr lang="en-GB" baseline="30000" dirty="0"/>
              <a:t>rd</a:t>
            </a:r>
            <a:r>
              <a:rPr lang="en-GB" dirty="0"/>
              <a:t> party updates)</a:t>
            </a:r>
          </a:p>
          <a:p>
            <a:pPr lvl="1"/>
            <a:r>
              <a:rPr lang="en-GB" dirty="0"/>
              <a:t>Even if you haven’t subscribed to a lots of products you can end up with WSUS consuming more space than you had originally planned for (</a:t>
            </a:r>
            <a:r>
              <a:rPr lang="en-GB" dirty="0" err="1"/>
              <a:t>UpdateServicesPackages</a:t>
            </a:r>
            <a:r>
              <a:rPr lang="en-GB" dirty="0"/>
              <a:t> / </a:t>
            </a:r>
            <a:r>
              <a:rPr lang="en-GB" dirty="0" err="1"/>
              <a:t>WSUSContent</a:t>
            </a:r>
            <a:r>
              <a:rPr lang="en-GB" dirty="0"/>
              <a:t>)</a:t>
            </a:r>
          </a:p>
          <a:p>
            <a:r>
              <a:rPr lang="en-GB" dirty="0"/>
              <a:t>Database performance &amp; Synchronization time</a:t>
            </a:r>
          </a:p>
          <a:p>
            <a:pPr lvl="1"/>
            <a:r>
              <a:rPr lang="en-GB" dirty="0"/>
              <a:t>With the size of the WSUS catalogue continually growing, the DB does as well! And with increased database size and lack of maintenance comes poorer performance e.g. Sync Timeouts, increased SUP sync times and slowed query response times</a:t>
            </a:r>
          </a:p>
        </p:txBody>
      </p:sp>
      <p:pic>
        <p:nvPicPr>
          <p:cNvPr id="6" name="Picture 5">
            <a:extLst>
              <a:ext uri="{FF2B5EF4-FFF2-40B4-BE49-F238E27FC236}">
                <a16:creationId xmlns:a16="http://schemas.microsoft.com/office/drawing/2014/main" id="{A375AE73-7FD6-278C-EC1D-22697D21D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808" y="1531353"/>
            <a:ext cx="3640781" cy="3480587"/>
          </a:xfrm>
          <a:prstGeom prst="rect">
            <a:avLst/>
          </a:prstGeom>
        </p:spPr>
      </p:pic>
      <p:pic>
        <p:nvPicPr>
          <p:cNvPr id="4" name="Picture 3" descr="A cityscape at night&#10;&#10;Description automatically generated with low confidence">
            <a:extLst>
              <a:ext uri="{FF2B5EF4-FFF2-40B4-BE49-F238E27FC236}">
                <a16:creationId xmlns:a16="http://schemas.microsoft.com/office/drawing/2014/main" id="{7E98B3DD-79D5-219B-BB48-641C9DCE7D30}"/>
              </a:ext>
            </a:extLst>
          </p:cNvPr>
          <p:cNvPicPr>
            <a:picLocks noChangeAspect="1"/>
          </p:cNvPicPr>
          <p:nvPr/>
        </p:nvPicPr>
        <p:blipFill>
          <a:blip r:embed="rId4">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cxnSp>
        <p:nvCxnSpPr>
          <p:cNvPr id="5" name="Straight Connector 4">
            <a:extLst>
              <a:ext uri="{FF2B5EF4-FFF2-40B4-BE49-F238E27FC236}">
                <a16:creationId xmlns:a16="http://schemas.microsoft.com/office/drawing/2014/main" id="{2C544CCB-78CF-F895-2FC4-DC039487FEF6}"/>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AE3D4CF-4383-0F58-D9EB-80EC8A2E1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Tree>
    <p:extLst>
      <p:ext uri="{BB962C8B-B14F-4D97-AF65-F5344CB8AC3E}">
        <p14:creationId xmlns:p14="http://schemas.microsoft.com/office/powerpoint/2010/main" val="215361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BDD3F3C8-DE7B-FDC9-0CB0-AAF0C030FBF1}"/>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
        <p:nvSpPr>
          <p:cNvPr id="12" name="TextBox 11">
            <a:extLst>
              <a:ext uri="{FF2B5EF4-FFF2-40B4-BE49-F238E27FC236}">
                <a16:creationId xmlns:a16="http://schemas.microsoft.com/office/drawing/2014/main" id="{0B5550D2-5307-C76F-8AD6-5D6C09814146}"/>
              </a:ext>
            </a:extLst>
          </p:cNvPr>
          <p:cNvSpPr txBox="1"/>
          <p:nvPr/>
        </p:nvSpPr>
        <p:spPr>
          <a:xfrm>
            <a:off x="1783005" y="1018985"/>
            <a:ext cx="7903620" cy="400110"/>
          </a:xfrm>
          <a:prstGeom prst="rect">
            <a:avLst/>
          </a:prstGeom>
          <a:noFill/>
        </p:spPr>
        <p:txBody>
          <a:bodyPr wrap="square" rtlCol="0">
            <a:spAutoFit/>
          </a:bodyPr>
          <a:lstStyle/>
          <a:p>
            <a:r>
              <a:rPr lang="en-GB" sz="2000" dirty="0"/>
              <a:t>Example of client-side </a:t>
            </a:r>
            <a:r>
              <a:rPr lang="en-GB" sz="2000" dirty="0" err="1"/>
              <a:t>DataStore.edb</a:t>
            </a:r>
            <a:r>
              <a:rPr lang="en-GB" sz="2000" dirty="0"/>
              <a:t> file for full catalogue and no clean-up</a:t>
            </a:r>
          </a:p>
        </p:txBody>
      </p:sp>
      <p:pic>
        <p:nvPicPr>
          <p:cNvPr id="15" name="Picture 14">
            <a:extLst>
              <a:ext uri="{FF2B5EF4-FFF2-40B4-BE49-F238E27FC236}">
                <a16:creationId xmlns:a16="http://schemas.microsoft.com/office/drawing/2014/main" id="{3DAB2682-4D4B-9EF3-34B6-DAECBFB3FD7F}"/>
              </a:ext>
            </a:extLst>
          </p:cNvPr>
          <p:cNvPicPr>
            <a:picLocks noChangeAspect="1"/>
          </p:cNvPicPr>
          <p:nvPr/>
        </p:nvPicPr>
        <p:blipFill>
          <a:blip r:embed="rId4"/>
          <a:stretch>
            <a:fillRect/>
          </a:stretch>
        </p:blipFill>
        <p:spPr>
          <a:xfrm>
            <a:off x="2057445" y="1737239"/>
            <a:ext cx="7354740" cy="3172835"/>
          </a:xfrm>
          <a:prstGeom prst="rect">
            <a:avLst/>
          </a:prstGeom>
        </p:spPr>
      </p:pic>
      <p:cxnSp>
        <p:nvCxnSpPr>
          <p:cNvPr id="5" name="Straight Connector 4">
            <a:extLst>
              <a:ext uri="{FF2B5EF4-FFF2-40B4-BE49-F238E27FC236}">
                <a16:creationId xmlns:a16="http://schemas.microsoft.com/office/drawing/2014/main" id="{BB0E7CF7-DDAE-FC93-2AEF-7E2F81A69BE5}"/>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02D672BB-06EA-7773-BBF1-54FCB8DD8C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1" name="Title 1">
            <a:extLst>
              <a:ext uri="{FF2B5EF4-FFF2-40B4-BE49-F238E27FC236}">
                <a16:creationId xmlns:a16="http://schemas.microsoft.com/office/drawing/2014/main" id="{3C8624C6-5379-FCF9-4022-A6D135201D03}"/>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Tree>
    <p:extLst>
      <p:ext uri="{BB962C8B-B14F-4D97-AF65-F5344CB8AC3E}">
        <p14:creationId xmlns:p14="http://schemas.microsoft.com/office/powerpoint/2010/main" val="82307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BDD3F3C8-DE7B-FDC9-0CB0-AAF0C030FBF1}"/>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cxnSp>
        <p:nvCxnSpPr>
          <p:cNvPr id="5" name="Straight Connector 4">
            <a:extLst>
              <a:ext uri="{FF2B5EF4-FFF2-40B4-BE49-F238E27FC236}">
                <a16:creationId xmlns:a16="http://schemas.microsoft.com/office/drawing/2014/main" id="{BB0E7CF7-DDAE-FC93-2AEF-7E2F81A69BE5}"/>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02D672BB-06EA-7773-BBF1-54FCB8DD8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1" name="Title 1">
            <a:extLst>
              <a:ext uri="{FF2B5EF4-FFF2-40B4-BE49-F238E27FC236}">
                <a16:creationId xmlns:a16="http://schemas.microsoft.com/office/drawing/2014/main" id="{3C8624C6-5379-FCF9-4022-A6D135201D03}"/>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
        <p:nvSpPr>
          <p:cNvPr id="3" name="TextBox 2">
            <a:extLst>
              <a:ext uri="{FF2B5EF4-FFF2-40B4-BE49-F238E27FC236}">
                <a16:creationId xmlns:a16="http://schemas.microsoft.com/office/drawing/2014/main" id="{7AE54460-ADDF-838C-B882-C0EBC7832678}"/>
              </a:ext>
            </a:extLst>
          </p:cNvPr>
          <p:cNvSpPr txBox="1"/>
          <p:nvPr/>
        </p:nvSpPr>
        <p:spPr>
          <a:xfrm>
            <a:off x="952500" y="1641720"/>
            <a:ext cx="8445649" cy="523220"/>
          </a:xfrm>
          <a:prstGeom prst="rect">
            <a:avLst/>
          </a:prstGeom>
          <a:noFill/>
        </p:spPr>
        <p:txBody>
          <a:bodyPr wrap="square">
            <a:spAutoFit/>
          </a:bodyPr>
          <a:lstStyle/>
          <a:p>
            <a:r>
              <a:rPr lang="en-GB" sz="2800">
                <a:solidFill>
                  <a:schemeClr val="bg1"/>
                </a:solidFill>
              </a:rPr>
              <a:t>Re-Index SQL</a:t>
            </a:r>
          </a:p>
        </p:txBody>
      </p:sp>
      <p:pic>
        <p:nvPicPr>
          <p:cNvPr id="9" name="Picture 8">
            <a:extLst>
              <a:ext uri="{FF2B5EF4-FFF2-40B4-BE49-F238E27FC236}">
                <a16:creationId xmlns:a16="http://schemas.microsoft.com/office/drawing/2014/main" id="{1259C9E9-E486-F0FA-E024-CB20255F3FE2}"/>
              </a:ext>
            </a:extLst>
          </p:cNvPr>
          <p:cNvPicPr>
            <a:picLocks noChangeAspect="1"/>
          </p:cNvPicPr>
          <p:nvPr/>
        </p:nvPicPr>
        <p:blipFill rotWithShape="1">
          <a:blip r:embed="rId5"/>
          <a:srcRect r="52433"/>
          <a:stretch/>
        </p:blipFill>
        <p:spPr>
          <a:xfrm>
            <a:off x="2458005" y="1898424"/>
            <a:ext cx="6184230" cy="4039653"/>
          </a:xfrm>
          <a:prstGeom prst="rect">
            <a:avLst/>
          </a:prstGeom>
        </p:spPr>
      </p:pic>
      <p:sp>
        <p:nvSpPr>
          <p:cNvPr id="13" name="TextBox 12">
            <a:extLst>
              <a:ext uri="{FF2B5EF4-FFF2-40B4-BE49-F238E27FC236}">
                <a16:creationId xmlns:a16="http://schemas.microsoft.com/office/drawing/2014/main" id="{35F20C34-C687-82C9-0FE3-531CB20F0F38}"/>
              </a:ext>
            </a:extLst>
          </p:cNvPr>
          <p:cNvSpPr txBox="1"/>
          <p:nvPr/>
        </p:nvSpPr>
        <p:spPr>
          <a:xfrm>
            <a:off x="2150254" y="1146233"/>
            <a:ext cx="6799732" cy="400110"/>
          </a:xfrm>
          <a:prstGeom prst="rect">
            <a:avLst/>
          </a:prstGeom>
          <a:noFill/>
        </p:spPr>
        <p:txBody>
          <a:bodyPr wrap="square" rtlCol="0">
            <a:spAutoFit/>
          </a:bodyPr>
          <a:lstStyle/>
          <a:p>
            <a:r>
              <a:rPr lang="en-GB" sz="2000" dirty="0"/>
              <a:t>Example of the query your clients and </a:t>
            </a:r>
            <a:r>
              <a:rPr lang="en-GB" sz="2000" dirty="0" err="1"/>
              <a:t>ConfigMgr</a:t>
            </a:r>
            <a:r>
              <a:rPr lang="en-GB" sz="2000" dirty="0"/>
              <a:t> run every sync</a:t>
            </a:r>
          </a:p>
        </p:txBody>
      </p:sp>
    </p:spTree>
    <p:extLst>
      <p:ext uri="{BB962C8B-B14F-4D97-AF65-F5344CB8AC3E}">
        <p14:creationId xmlns:p14="http://schemas.microsoft.com/office/powerpoint/2010/main" val="215423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5CFA38DD-6018-A290-7716-793D0A307F56}"/>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cxnSp>
        <p:nvCxnSpPr>
          <p:cNvPr id="6" name="Straight Connector 5">
            <a:extLst>
              <a:ext uri="{FF2B5EF4-FFF2-40B4-BE49-F238E27FC236}">
                <a16:creationId xmlns:a16="http://schemas.microsoft.com/office/drawing/2014/main" id="{DC87FA1F-A52D-2129-3846-D4230D363242}"/>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51DA386-D981-BE84-93AE-FC94BC25E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131311" y="1043589"/>
            <a:ext cx="10515600" cy="4351338"/>
          </a:xfrm>
        </p:spPr>
        <p:txBody>
          <a:bodyPr/>
          <a:lstStyle/>
          <a:p>
            <a:r>
              <a:rPr lang="en-GB" dirty="0"/>
              <a:t>Configure automatic approvals sensibly (WSUS standalone) </a:t>
            </a:r>
          </a:p>
          <a:p>
            <a:pPr lvl="1"/>
            <a:r>
              <a:rPr lang="en-GB" dirty="0"/>
              <a:t>Don’t select any classification, be specific</a:t>
            </a:r>
          </a:p>
        </p:txBody>
      </p:sp>
      <p:pic>
        <p:nvPicPr>
          <p:cNvPr id="8" name="Picture 7">
            <a:extLst>
              <a:ext uri="{FF2B5EF4-FFF2-40B4-BE49-F238E27FC236}">
                <a16:creationId xmlns:a16="http://schemas.microsoft.com/office/drawing/2014/main" id="{9A81781A-1C70-9158-A826-7BFD8CFD4437}"/>
              </a:ext>
            </a:extLst>
          </p:cNvPr>
          <p:cNvPicPr>
            <a:picLocks noChangeAspect="1"/>
          </p:cNvPicPr>
          <p:nvPr/>
        </p:nvPicPr>
        <p:blipFill>
          <a:blip r:embed="rId5"/>
          <a:stretch>
            <a:fillRect/>
          </a:stretch>
        </p:blipFill>
        <p:spPr>
          <a:xfrm>
            <a:off x="5858755" y="1898424"/>
            <a:ext cx="3639364" cy="4042017"/>
          </a:xfrm>
          <a:prstGeom prst="rect">
            <a:avLst/>
          </a:prstGeom>
        </p:spPr>
      </p:pic>
      <p:pic>
        <p:nvPicPr>
          <p:cNvPr id="10" name="Picture 9">
            <a:extLst>
              <a:ext uri="{FF2B5EF4-FFF2-40B4-BE49-F238E27FC236}">
                <a16:creationId xmlns:a16="http://schemas.microsoft.com/office/drawing/2014/main" id="{5CE5BFA7-18A4-316F-31F4-9F74F0E3CDAB}"/>
              </a:ext>
            </a:extLst>
          </p:cNvPr>
          <p:cNvPicPr>
            <a:picLocks noChangeAspect="1"/>
          </p:cNvPicPr>
          <p:nvPr/>
        </p:nvPicPr>
        <p:blipFill>
          <a:blip r:embed="rId6"/>
          <a:stretch>
            <a:fillRect/>
          </a:stretch>
        </p:blipFill>
        <p:spPr>
          <a:xfrm>
            <a:off x="2204647" y="1898424"/>
            <a:ext cx="3654108" cy="4042018"/>
          </a:xfrm>
          <a:prstGeom prst="rect">
            <a:avLst/>
          </a:prstGeom>
        </p:spPr>
      </p:pic>
      <p:cxnSp>
        <p:nvCxnSpPr>
          <p:cNvPr id="5" name="Straight Arrow Connector 4">
            <a:extLst>
              <a:ext uri="{FF2B5EF4-FFF2-40B4-BE49-F238E27FC236}">
                <a16:creationId xmlns:a16="http://schemas.microsoft.com/office/drawing/2014/main" id="{B65D281F-C9E8-B932-76B0-BC907345FFAE}"/>
              </a:ext>
            </a:extLst>
          </p:cNvPr>
          <p:cNvCxnSpPr/>
          <p:nvPr/>
        </p:nvCxnSpPr>
        <p:spPr>
          <a:xfrm>
            <a:off x="4235116" y="4334628"/>
            <a:ext cx="2428875"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A460389B-E8FA-4F6D-46F5-FC9AFB60B3B4}"/>
              </a:ext>
            </a:extLst>
          </p:cNvPr>
          <p:cNvSpPr txBox="1">
            <a:spLocks/>
          </p:cNvSpPr>
          <p:nvPr/>
        </p:nvSpPr>
        <p:spPr>
          <a:xfrm>
            <a:off x="-19189" y="286184"/>
            <a:ext cx="11755888" cy="821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How to Take Care of &amp; Maintain Your WSUS Server</a:t>
            </a:r>
            <a:endParaRPr lang="en-GB" sz="4000" dirty="0"/>
          </a:p>
        </p:txBody>
      </p:sp>
    </p:spTree>
    <p:extLst>
      <p:ext uri="{BB962C8B-B14F-4D97-AF65-F5344CB8AC3E}">
        <p14:creationId xmlns:p14="http://schemas.microsoft.com/office/powerpoint/2010/main" val="140142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tyscape at night&#10;&#10;Description automatically generated with low confidence">
            <a:extLst>
              <a:ext uri="{FF2B5EF4-FFF2-40B4-BE49-F238E27FC236}">
                <a16:creationId xmlns:a16="http://schemas.microsoft.com/office/drawing/2014/main" id="{25A9D3D9-1E14-6986-9890-2306FCC48554}"/>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3953375"/>
            <a:ext cx="12192000" cy="3131820"/>
          </a:xfrm>
          <a:prstGeom prst="rect">
            <a:avLst/>
          </a:prstGeom>
        </p:spPr>
      </p:pic>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257287" y="1970365"/>
            <a:ext cx="4025840" cy="3873223"/>
          </a:xfrm>
        </p:spPr>
        <p:txBody>
          <a:bodyPr>
            <a:normAutofit/>
          </a:bodyPr>
          <a:lstStyle/>
          <a:p>
            <a:r>
              <a:rPr lang="en-GB"/>
              <a:t>Using WSUS? </a:t>
            </a:r>
          </a:p>
          <a:p>
            <a:pPr lvl="1"/>
            <a:r>
              <a:rPr lang="en-GB"/>
              <a:t>Check for Un-Needed Products that are Enabled</a:t>
            </a:r>
          </a:p>
          <a:p>
            <a:pPr marL="457200" lvl="1" indent="0">
              <a:buNone/>
            </a:pPr>
            <a:endParaRPr lang="en-GB"/>
          </a:p>
          <a:p>
            <a:r>
              <a:rPr lang="en-GB"/>
              <a:t>Using </a:t>
            </a:r>
            <a:r>
              <a:rPr lang="en-GB" err="1"/>
              <a:t>ConfigMgr</a:t>
            </a:r>
            <a:r>
              <a:rPr lang="en-GB"/>
              <a:t>?</a:t>
            </a:r>
          </a:p>
          <a:p>
            <a:pPr lvl="1"/>
            <a:r>
              <a:rPr lang="en-US"/>
              <a:t>Product selection should be done on SUP, or it will be overwritten on sync in WSUS</a:t>
            </a:r>
            <a:endParaRPr lang="en-GB"/>
          </a:p>
          <a:p>
            <a:pPr lvl="1"/>
            <a:endParaRPr lang="en-GB"/>
          </a:p>
        </p:txBody>
      </p:sp>
      <p:pic>
        <p:nvPicPr>
          <p:cNvPr id="6" name="Picture 5">
            <a:extLst>
              <a:ext uri="{FF2B5EF4-FFF2-40B4-BE49-F238E27FC236}">
                <a16:creationId xmlns:a16="http://schemas.microsoft.com/office/drawing/2014/main" id="{CF57387E-17B5-5F11-58ED-CA081C0CA1C8}"/>
              </a:ext>
            </a:extLst>
          </p:cNvPr>
          <p:cNvPicPr>
            <a:picLocks noChangeAspect="1"/>
          </p:cNvPicPr>
          <p:nvPr/>
        </p:nvPicPr>
        <p:blipFill>
          <a:blip r:embed="rId4"/>
          <a:stretch>
            <a:fillRect/>
          </a:stretch>
        </p:blipFill>
        <p:spPr>
          <a:xfrm>
            <a:off x="4283127" y="1622212"/>
            <a:ext cx="7821227" cy="4314710"/>
          </a:xfrm>
          <a:prstGeom prst="rect">
            <a:avLst/>
          </a:prstGeom>
        </p:spPr>
      </p:pic>
      <p:sp>
        <p:nvSpPr>
          <p:cNvPr id="5" name="TextBox 4">
            <a:extLst>
              <a:ext uri="{FF2B5EF4-FFF2-40B4-BE49-F238E27FC236}">
                <a16:creationId xmlns:a16="http://schemas.microsoft.com/office/drawing/2014/main" id="{88699B66-64AB-ACE7-DB42-DA9C559570A0}"/>
              </a:ext>
            </a:extLst>
          </p:cNvPr>
          <p:cNvSpPr txBox="1"/>
          <p:nvPr/>
        </p:nvSpPr>
        <p:spPr>
          <a:xfrm>
            <a:off x="4507621" y="6088100"/>
            <a:ext cx="7372238" cy="369332"/>
          </a:xfrm>
          <a:prstGeom prst="rect">
            <a:avLst/>
          </a:prstGeom>
          <a:solidFill>
            <a:schemeClr val="bg1"/>
          </a:solidFill>
          <a:ln>
            <a:solidFill>
              <a:schemeClr val="accent1"/>
            </a:solidFill>
          </a:ln>
        </p:spPr>
        <p:txBody>
          <a:bodyPr wrap="square">
            <a:spAutoFit/>
          </a:bodyPr>
          <a:lstStyle/>
          <a:p>
            <a:r>
              <a:rPr lang="en-US">
                <a:solidFill>
                  <a:srgbClr val="FF0000"/>
                </a:solidFill>
              </a:rPr>
              <a:t>Slide Tip: Throw something at any attendee with XP selected still</a:t>
            </a:r>
          </a:p>
        </p:txBody>
      </p:sp>
      <p:cxnSp>
        <p:nvCxnSpPr>
          <p:cNvPr id="7" name="Straight Connector 6">
            <a:extLst>
              <a:ext uri="{FF2B5EF4-FFF2-40B4-BE49-F238E27FC236}">
                <a16:creationId xmlns:a16="http://schemas.microsoft.com/office/drawing/2014/main" id="{B47C05D5-A604-0F75-BBBE-73F2ACECF502}"/>
              </a:ext>
            </a:extLst>
          </p:cNvPr>
          <p:cNvCxnSpPr/>
          <p:nvPr/>
        </p:nvCxnSpPr>
        <p:spPr>
          <a:xfrm flipV="1">
            <a:off x="131311" y="874355"/>
            <a:ext cx="11755889" cy="11442"/>
          </a:xfrm>
          <a:prstGeom prst="line">
            <a:avLst/>
          </a:prstGeom>
          <a:ln w="2540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0D2BF9BB-6D9F-3157-014C-03E027D232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6412" y="-138272"/>
            <a:ext cx="1834539" cy="1834539"/>
          </a:xfrm>
          <a:prstGeom prst="rect">
            <a:avLst/>
          </a:prstGeom>
        </p:spPr>
      </p:pic>
      <p:sp>
        <p:nvSpPr>
          <p:cNvPr id="11" name="Title 1">
            <a:extLst>
              <a:ext uri="{FF2B5EF4-FFF2-40B4-BE49-F238E27FC236}">
                <a16:creationId xmlns:a16="http://schemas.microsoft.com/office/drawing/2014/main" id="{464368B1-3C3A-D2C8-ABA5-E0AA7323E6FC}"/>
              </a:ext>
            </a:extLst>
          </p:cNvPr>
          <p:cNvSpPr>
            <a:spLocks noGrp="1"/>
          </p:cNvSpPr>
          <p:nvPr>
            <p:ph type="title"/>
          </p:nvPr>
        </p:nvSpPr>
        <p:spPr>
          <a:xfrm>
            <a:off x="-19189" y="286184"/>
            <a:ext cx="11755888" cy="821775"/>
          </a:xfrm>
        </p:spPr>
        <p:txBody>
          <a:bodyPr>
            <a:noAutofit/>
          </a:bodyPr>
          <a:lstStyle/>
          <a:p>
            <a:r>
              <a:rPr lang="en-GB" sz="4000" dirty="0"/>
              <a:t>How to Take Care of &amp; Maintain Your WSUS Server</a:t>
            </a:r>
          </a:p>
        </p:txBody>
      </p:sp>
    </p:spTree>
    <p:extLst>
      <p:ext uri="{BB962C8B-B14F-4D97-AF65-F5344CB8AC3E}">
        <p14:creationId xmlns:p14="http://schemas.microsoft.com/office/powerpoint/2010/main" val="173307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1266</Words>
  <Application>Microsoft Office PowerPoint</Application>
  <PresentationFormat>Widescreen</PresentationFormat>
  <Paragraphs>147</Paragraphs>
  <Slides>22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Consolas</vt:lpstr>
      <vt:lpstr>Open Sans</vt:lpstr>
      <vt:lpstr>Segoe UI</vt:lpstr>
      <vt:lpstr>SFMono-Regular</vt:lpstr>
      <vt:lpstr>Trade Gothic Next HvyCd</vt:lpstr>
      <vt:lpstr>Office Theme</vt:lpstr>
      <vt:lpstr>&lt;Something about Updates&gt;</vt:lpstr>
      <vt:lpstr>PowerPoint Presentation</vt:lpstr>
      <vt:lpstr>PowerPoint Presentation</vt:lpstr>
      <vt:lpstr>What could happen if you don’t</vt:lpstr>
      <vt:lpstr>What could happen if you don’t</vt:lpstr>
      <vt:lpstr>How to Take Care of &amp; Maintain Your WSUS Server</vt:lpstr>
      <vt:lpstr>How to Take Care of &amp; Maintain Your WSUS Server</vt:lpstr>
      <vt:lpstr>PowerPoint Presentation</vt:lpstr>
      <vt:lpstr>How to Take Care of &amp; Maintain Your WSUS Server</vt:lpstr>
      <vt:lpstr>How to Take Care of &amp; Maintain Your WSUS Server</vt:lpstr>
      <vt:lpstr>PowerPoint Presentation</vt:lpstr>
      <vt:lpstr>How to Take Care of &amp; Maintain Your WSUS Server</vt:lpstr>
      <vt:lpstr>How to Take Care of &amp; Maintain Your WSUS Server</vt:lpstr>
      <vt:lpstr>How to Take Care of &amp; Maintain Your WSUS Server</vt:lpstr>
      <vt:lpstr>How to Take Care of &amp; Maintain Your WSUS Server</vt:lpstr>
      <vt:lpstr>PowerPoint Presentation</vt:lpstr>
      <vt:lpstr>How to Take Care of &amp; Maintain Your WSUS Server</vt:lpstr>
      <vt:lpstr>How to Take Care of &amp; Maintain Your WSUS Server</vt:lpstr>
      <vt:lpstr>How to Take Care of &amp; Maintain Your WSUS Server</vt:lpstr>
      <vt:lpstr>How to Take Care of &amp; Maintain Your WSUS Server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MEMUG Scotland</dc:title>
  <dc:creator>Scott McAllister</dc:creator>
  <cp:lastModifiedBy>Scott McAllister</cp:lastModifiedBy>
  <cp:revision>20</cp:revision>
  <dcterms:created xsi:type="dcterms:W3CDTF">2022-08-02T07:56:41Z</dcterms:created>
  <dcterms:modified xsi:type="dcterms:W3CDTF">2023-04-18T16:44:18Z</dcterms:modified>
</cp:coreProperties>
</file>